
<file path=[Content_Types].xml><?xml version="1.0" encoding="utf-8"?>
<Types xmlns="http://schemas.openxmlformats.org/package/2006/content-types">
  <Override PartName="/_rels/.rels" ContentType="application/vnd.openxmlformats-package.relationships+xml"/>
  <Override PartName="/ppt/notesSlides/notesSlide103.xml" ContentType="application/vnd.openxmlformats-officedocument.presentationml.notesSlide+xml"/>
  <Override PartName="/ppt/notesSlides/notesSlide102.xml" ContentType="application/vnd.openxmlformats-officedocument.presentationml.notesSlide+xml"/>
  <Override PartName="/ppt/notesSlides/notesSlide99.xml" ContentType="application/vnd.openxmlformats-officedocument.presentationml.notesSlide+xml"/>
  <Override PartName="/ppt/notesSlides/notesSlide98.xml" ContentType="application/vnd.openxmlformats-officedocument.presentationml.notesSlide+xml"/>
  <Override PartName="/ppt/notesSlides/notesSlide97.xml" ContentType="application/vnd.openxmlformats-officedocument.presentationml.notesSlide+xml"/>
  <Override PartName="/ppt/notesSlides/_rels/notesSlide107.xml.rels" ContentType="application/vnd.openxmlformats-package.relationships+xml"/>
  <Override PartName="/ppt/notesSlides/_rels/notesSlide106.xml.rels" ContentType="application/vnd.openxmlformats-package.relationships+xml"/>
  <Override PartName="/ppt/notesSlides/_rels/notesSlide105.xml.rels" ContentType="application/vnd.openxmlformats-package.relationships+xml"/>
  <Override PartName="/ppt/notesSlides/_rels/notesSlide104.xml.rels" ContentType="application/vnd.openxmlformats-package.relationships+xml"/>
  <Override PartName="/ppt/notesSlides/_rels/notesSlide103.xml.rels" ContentType="application/vnd.openxmlformats-package.relationships+xml"/>
  <Override PartName="/ppt/notesSlides/_rels/notesSlide102.xml.rels" ContentType="application/vnd.openxmlformats-package.relationships+xml"/>
  <Override PartName="/ppt/notesSlides/_rels/notesSlide100.xml.rels" ContentType="application/vnd.openxmlformats-package.relationships+xml"/>
  <Override PartName="/ppt/notesSlides/_rels/notesSlide99.xml.rels" ContentType="application/vnd.openxmlformats-package.relationships+xml"/>
  <Override PartName="/ppt/notesSlides/_rels/notesSlide98.xml.rels" ContentType="application/vnd.openxmlformats-package.relationships+xml"/>
  <Override PartName="/ppt/notesSlides/_rels/notesSlide95.xml.rels" ContentType="application/vnd.openxmlformats-package.relationships+xml"/>
  <Override PartName="/ppt/notesSlides/_rels/notesSlide32.xml.rels" ContentType="application/vnd.openxmlformats-package.relationships+xml"/>
  <Override PartName="/ppt/notesSlides/_rels/notesSlide31.xml.rels" ContentType="application/vnd.openxmlformats-package.relationships+xml"/>
  <Override PartName="/ppt/notesSlides/_rels/notesSlide23.xml.rels" ContentType="application/vnd.openxmlformats-package.relationships+xml"/>
  <Override PartName="/ppt/notesSlides/_rels/notesSlide78.xml.rels" ContentType="application/vnd.openxmlformats-package.relationships+xml"/>
  <Override PartName="/ppt/notesSlides/_rels/notesSlide97.xml.rels" ContentType="application/vnd.openxmlformats-package.relationships+xml"/>
  <Override PartName="/ppt/notesSlides/_rels/notesSlide94.xml.rels" ContentType="application/vnd.openxmlformats-package.relationships+xml"/>
  <Override PartName="/ppt/notesSlides/_rels/notesSlide76.xml.rels" ContentType="application/vnd.openxmlformats-package.relationships+xml"/>
  <Override PartName="/ppt/notesSlides/_rels/notesSlide92.xml.rels" ContentType="application/vnd.openxmlformats-package.relationships+xml"/>
  <Override PartName="/ppt/notesSlides/_rels/notesSlide74.xml.rels" ContentType="application/vnd.openxmlformats-package.relationships+xml"/>
  <Override PartName="/ppt/notesSlides/_rels/notesSlide89.xml.rels" ContentType="application/vnd.openxmlformats-package.relationships+xml"/>
  <Override PartName="/ppt/notesSlides/_rels/notesSlide90.xml.rels" ContentType="application/vnd.openxmlformats-package.relationships+xml"/>
  <Override PartName="/ppt/notesSlides/_rels/notesSlide30.xml.rels" ContentType="application/vnd.openxmlformats-package.relationships+xml"/>
  <Override PartName="/ppt/notesSlides/_rels/notesSlide33.xml.rels" ContentType="application/vnd.openxmlformats-package.relationships+xml"/>
  <Override PartName="/ppt/notesSlides/_rels/notesSlide79.xml.rels" ContentType="application/vnd.openxmlformats-package.relationships+xml"/>
  <Override PartName="/ppt/notesSlides/_rels/notesSlide29.xml.rels" ContentType="application/vnd.openxmlformats-package.relationships+xml"/>
  <Override PartName="/ppt/notesSlides/_rels/notesSlide1.xml.rels" ContentType="application/vnd.openxmlformats-package.relationships+xml"/>
  <Override PartName="/ppt/notesSlides/_rels/notesSlide81.xml.rels" ContentType="application/vnd.openxmlformats-package.relationships+xml"/>
  <Override PartName="/ppt/notesSlides/_rels/notesSlide82.xml.rels" ContentType="application/vnd.openxmlformats-package.relationships+xml"/>
  <Override PartName="/ppt/notesSlides/_rels/notesSlide83.xml.rels" ContentType="application/vnd.openxmlformats-package.relationships+xml"/>
  <Override PartName="/ppt/notesSlides/_rels/notesSlide87.xml.rels" ContentType="application/vnd.openxmlformats-package.relationships+xml"/>
  <Override PartName="/ppt/notesSlides/_rels/notesSlide88.xml.rels" ContentType="application/vnd.openxmlformats-package.relationships+xml"/>
  <Override PartName="/ppt/notesSlides/_rels/notesSlide91.xml.rels" ContentType="application/vnd.openxmlformats-package.relationships+xml"/>
  <Override PartName="/ppt/notesSlides/_rels/notesSlide96.xml.rels" ContentType="application/vnd.openxmlformats-package.relationships+xml"/>
  <Override PartName="/ppt/notesSlides/_rels/notesSlide93.xml.rels" ContentType="application/vnd.openxmlformats-package.relationships+xml"/>
  <Override PartName="/ppt/notesSlides/notesSlide96.xml" ContentType="application/vnd.openxmlformats-officedocument.presentationml.notesSlide+xml"/>
  <Override PartName="/ppt/notesSlides/notesSlide95.xml" ContentType="application/vnd.openxmlformats-officedocument.presentationml.notesSlide+xml"/>
  <Override PartName="/ppt/notesSlides/notesSlide78.xml" ContentType="application/vnd.openxmlformats-officedocument.presentationml.notesSlide+xml"/>
  <Override PartName="/ppt/notesSlides/notesSlide93.xml" ContentType="application/vnd.openxmlformats-officedocument.presentationml.notesSlide+xml"/>
  <Override PartName="/ppt/notesSlides/notesSlide76.xml" ContentType="application/vnd.openxmlformats-officedocument.presentationml.notesSlide+xml"/>
  <Override PartName="/ppt/notesSlides/notesSlide91.xml" ContentType="application/vnd.openxmlformats-officedocument.presentationml.notesSlide+xml"/>
  <Override PartName="/ppt/notesSlides/notesSlide23.xml" ContentType="application/vnd.openxmlformats-officedocument.presentationml.notesSlide+xml"/>
  <Override PartName="/ppt/notesSlides/notesSlide33.xml" ContentType="application/vnd.openxmlformats-officedocument.presentationml.notesSlide+xml"/>
  <Override PartName="/ppt/notesSlides/notesSlide74.xml" ContentType="application/vnd.openxmlformats-officedocument.presentationml.notesSlide+xml"/>
  <Override PartName="/ppt/notesSlides/notesSlide32.xml" ContentType="application/vnd.openxmlformats-officedocument.presentationml.notesSlide+xml"/>
  <Override PartName="/ppt/notesSlides/notesSlide83.xml" ContentType="application/vnd.openxmlformats-officedocument.presentationml.notesSlide+xml"/>
  <Override PartName="/ppt/notesSlides/notesSlide30.xml" ContentType="application/vnd.openxmlformats-officedocument.presentationml.notesSlide+xml"/>
  <Override PartName="/ppt/notesSlides/notesSlide81.xml" ContentType="application/vnd.openxmlformats-officedocument.presentationml.notesSlide+xml"/>
  <Override PartName="/ppt/notesSlides/notesSlide29.xml" ContentType="application/vnd.openxmlformats-officedocument.presentationml.notesSlide+xml"/>
  <Override PartName="/ppt/notesSlides/notesSlide31.xml" ContentType="application/vnd.openxmlformats-officedocument.presentationml.notesSlide+xml"/>
  <Override PartName="/ppt/notesSlides/notesSlide100.xml" ContentType="application/vnd.openxmlformats-officedocument.presentationml.notesSlide+xml"/>
  <Override PartName="/ppt/notesSlides/notesSlide82.xml" ContentType="application/vnd.openxmlformats-officedocument.presentationml.notesSlide+xml"/>
  <Override PartName="/ppt/notesSlides/notesSlide104.xml" ContentType="application/vnd.openxmlformats-officedocument.presentationml.notesSlide+xml"/>
  <Override PartName="/ppt/notesSlides/notesSlide1.xml" ContentType="application/vnd.openxmlformats-officedocument.presentationml.notesSlide+xml"/>
  <Override PartName="/ppt/notesSlides/notesSlide105.xml" ContentType="application/vnd.openxmlformats-officedocument.presentationml.notesSlide+xml"/>
  <Override PartName="/ppt/notesSlides/notesSlide87.xml" ContentType="application/vnd.openxmlformats-officedocument.presentationml.notesSlide+xml"/>
  <Override PartName="/ppt/notesSlides/notesSlide79.xml" ContentType="application/vnd.openxmlformats-officedocument.presentationml.notesSlide+xml"/>
  <Override PartName="/ppt/notesSlides/notesSlide94.xml" ContentType="application/vnd.openxmlformats-officedocument.presentationml.notesSlide+xml"/>
  <Override PartName="/ppt/notesSlides/notesSlide106.xml" ContentType="application/vnd.openxmlformats-officedocument.presentationml.notesSlide+xml"/>
  <Override PartName="/ppt/notesSlides/notesSlide88.xml" ContentType="application/vnd.openxmlformats-officedocument.presentationml.notesSlide+xml"/>
  <Override PartName="/ppt/notesSlides/notesSlide107.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2.xml" ContentType="application/vnd.openxmlformats-officedocument.presentationml.notesSlide+xml"/>
  <Override PartName="/ppt/_rels/presentation.xml.rels" ContentType="application/vnd.openxmlformats-package.relationships+xml"/>
  <Override PartName="/ppt/media/image7.jpeg" ContentType="image/jpeg"/>
  <Override PartName="/ppt/media/image6.png" ContentType="image/png"/>
  <Override PartName="/ppt/media/image5.png" ContentType="image/png"/>
  <Override PartName="/ppt/media/image4.png" ContentType="image/png"/>
  <Override PartName="/ppt/media/image3.png" ContentType="image/png"/>
  <Override PartName="/ppt/media/image2.png" ContentType="image/png"/>
  <Override PartName="/ppt/media/image1.png" ContentType="image/png"/>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9.xml" ContentType="application/vnd.openxmlformats-officedocument.presentationml.slideLayout+xml"/>
  <Override PartName="/ppt/slideLayouts/slideLayout22.xml" ContentType="application/vnd.openxmlformats-officedocument.presentationml.slideLayout+xml"/>
  <Override PartName="/ppt/slideLayouts/slideLayout8.xml" ContentType="application/vnd.openxmlformats-officedocument.presentationml.slideLayout+xml"/>
  <Override PartName="/ppt/slideLayouts/slideLayout21.xml" ContentType="application/vnd.openxmlformats-officedocument.presentationml.slideLayout+xml"/>
  <Override PartName="/ppt/slideLayouts/slideLayout7.xml" ContentType="application/vnd.openxmlformats-officedocument.presentationml.slideLayout+xml"/>
  <Override PartName="/ppt/slideLayouts/slideLayout2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32.xml.rels" ContentType="application/vnd.openxmlformats-package.relationships+xml"/>
  <Override PartName="/ppt/slideLayouts/_rels/slideLayout31.xml.rels" ContentType="application/vnd.openxmlformats-package.relationships+xml"/>
  <Override PartName="/ppt/slideLayouts/_rels/slideLayout30.xml.rels" ContentType="application/vnd.openxmlformats-package.relationships+xml"/>
  <Override PartName="/ppt/slideLayouts/_rels/slideLayout29.xml.rels" ContentType="application/vnd.openxmlformats-package.relationships+xml"/>
  <Override PartName="/ppt/slideLayouts/_rels/slideLayout26.xml.rels" ContentType="application/vnd.openxmlformats-package.relationships+xml"/>
  <Override PartName="/ppt/slideLayouts/_rels/slideLayout28.xml.rels" ContentType="application/vnd.openxmlformats-package.relationships+xml"/>
  <Override PartName="/ppt/slideLayouts/_rels/slideLayout25.xml.rels" ContentType="application/vnd.openxmlformats-package.relationships+xml"/>
  <Override PartName="/ppt/slideLayouts/_rels/slideLayout27.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10.xml.rels" ContentType="application/vnd.openxmlformats-package.relationships+xml"/>
  <Override PartName="/ppt/slideLayouts/_rels/slideLayout9.xml.rels" ContentType="application/vnd.openxmlformats-package.relationships+xml"/>
  <Override PartName="/ppt/slideLayouts/_rels/slideLayout8.xml.rels" ContentType="application/vnd.openxmlformats-package.relationships+xml"/>
  <Override PartName="/ppt/slideLayouts/_rels/slideLayout5.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_rels/slideLayout11.xml.rels" ContentType="application/vnd.openxmlformats-package.relationships+xml"/>
  <Override PartName="/ppt/slideLayouts/_rels/slideLayout14.xml.rels" ContentType="application/vnd.openxmlformats-package.relationships+xml"/>
  <Override PartName="/ppt/slideLayouts/_rels/slideLayout12.xml.rels" ContentType="application/vnd.openxmlformats-package.relationships+xml"/>
  <Override PartName="/ppt/slideLayouts/_rels/slideLayout15.xml.rels" ContentType="application/vnd.openxmlformats-package.relationships+xml"/>
  <Override PartName="/ppt/slideLayouts/_rels/slideLayout13.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s/slide108.xml" ContentType="application/vnd.openxmlformats-officedocument.presentationml.slide+xml"/>
  <Override PartName="/ppt/slides/slide107.xml" ContentType="application/vnd.openxmlformats-officedocument.presentationml.slide+xml"/>
  <Override PartName="/ppt/slides/slide99.xml" ContentType="application/vnd.openxmlformats-officedocument.presentationml.slide+xml"/>
  <Override PartName="/ppt/slides/slide98.xml" ContentType="application/vnd.openxmlformats-officedocument.presentationml.slide+xml"/>
  <Override PartName="/ppt/slides/slide97.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106.xml" ContentType="application/vnd.openxmlformats-officedocument.presentationml.slide+xml"/>
  <Override PartName="/ppt/slides/slide89.xml" ContentType="application/vnd.openxmlformats-officedocument.presentationml.slide+xml"/>
  <Override PartName="/ppt/slides/slide22.xml" ContentType="application/vnd.openxmlformats-officedocument.presentationml.slide+xml"/>
  <Override PartName="/ppt/slides/slide29.xml" ContentType="application/vnd.openxmlformats-officedocument.presentationml.slide+xml"/>
  <Override PartName="/ppt/slides/slide7.xml" ContentType="application/vnd.openxmlformats-officedocument.presentationml.slide+xml"/>
  <Override PartName="/ppt/slides/slide55.xml" ContentType="application/vnd.openxmlformats-officedocument.presentationml.slide+xml"/>
  <Override PartName="/ppt/slides/slide21.xml" ContentType="application/vnd.openxmlformats-officedocument.presentationml.slide+xml"/>
  <Override PartName="/ppt/slides/slide28.xml" ContentType="application/vnd.openxmlformats-officedocument.presentationml.slide+xml"/>
  <Override PartName="/ppt/slides/slide6.xml" ContentType="application/vnd.openxmlformats-officedocument.presentationml.slide+xml"/>
  <Override PartName="/ppt/slides/slide54.xml" ContentType="application/vnd.openxmlformats-officedocument.presentationml.slide+xml"/>
  <Override PartName="/ppt/slides/slide20.xml" ContentType="application/vnd.openxmlformats-officedocument.presentationml.slide+xml"/>
  <Override PartName="/ppt/slides/slide79.xml" ContentType="application/vnd.openxmlformats-officedocument.presentationml.slide+xml"/>
  <Override PartName="/ppt/slides/slide27.xml" ContentType="application/vnd.openxmlformats-officedocument.presentationml.slide+xml"/>
  <Override PartName="/ppt/slides/slide5.xml" ContentType="application/vnd.openxmlformats-officedocument.presentationml.slide+xml"/>
  <Override PartName="/ppt/slides/slide53.xml" ContentType="application/vnd.openxmlformats-officedocument.presentationml.slide+xml"/>
  <Override PartName="/ppt/slides/slide26.xml" ContentType="application/vnd.openxmlformats-officedocument.presentationml.slide+xml"/>
  <Override PartName="/ppt/slides/slide4.xml" ContentType="application/vnd.openxmlformats-officedocument.presentationml.slide+xml"/>
  <Override PartName="/ppt/slides/slide52.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51.xml" ContentType="application/vnd.openxmlformats-officedocument.presentationml.slide+xml"/>
  <Override PartName="/ppt/slides/slide24.xml" ContentType="application/vnd.openxmlformats-officedocument.presentationml.slide+xml"/>
  <Override PartName="/ppt/slides/slide2.xml" ContentType="application/vnd.openxmlformats-officedocument.presentationml.slide+xml"/>
  <Override PartName="/ppt/slides/slide50.xml" ContentType="application/vnd.openxmlformats-officedocument.presentationml.slide+xml"/>
  <Override PartName="/ppt/slides/slide8.xml" ContentType="application/vnd.openxmlformats-officedocument.presentationml.slide+xml"/>
  <Override PartName="/ppt/slides/slide56.xml" ContentType="application/vnd.openxmlformats-officedocument.presentationml.slide+xml"/>
  <Override PartName="/ppt/slides/slide10.xml" ContentType="application/vnd.openxmlformats-officedocument.presentationml.slide+xml"/>
  <Override PartName="/ppt/slides/slide69.xml" ContentType="application/vnd.openxmlformats-officedocument.presentationml.slide+xml"/>
  <Override PartName="/ppt/slides/slide23.xml" ContentType="application/vnd.openxmlformats-officedocument.presentationml.slide+xml"/>
  <Override PartName="/ppt/slides/slide1.xml" ContentType="application/vnd.openxmlformats-officedocument.presentationml.slide+xml"/>
  <Override PartName="/ppt/slides/slide19.xml" ContentType="application/vnd.openxmlformats-officedocument.presentationml.slide+xml"/>
  <Override PartName="/ppt/slides/slide94.xml" ContentType="application/vnd.openxmlformats-officedocument.presentationml.slide+xml"/>
  <Override PartName="/ppt/slides/slide9.xml" ContentType="application/vnd.openxmlformats-officedocument.presentationml.slide+xml"/>
  <Override PartName="/ppt/slides/slide57.xml" ContentType="application/vnd.openxmlformats-officedocument.presentationml.slide+xml"/>
  <Override PartName="/ppt/slides/slide11.xml" ContentType="application/vnd.openxmlformats-officedocument.presentationml.slide+xml"/>
  <Override PartName="/ppt/slides/_rels/slide108.xml.rels" ContentType="application/vnd.openxmlformats-package.relationships+xml"/>
  <Override PartName="/ppt/slides/_rels/slide107.xml.rels" ContentType="application/vnd.openxmlformats-package.relationships+xml"/>
  <Override PartName="/ppt/slides/_rels/slide106.xml.rels" ContentType="application/vnd.openxmlformats-package.relationships+xml"/>
  <Override PartName="/ppt/slides/_rels/slide105.xml.rels" ContentType="application/vnd.openxmlformats-package.relationships+xml"/>
  <Override PartName="/ppt/slides/_rels/slide104.xml.rels" ContentType="application/vnd.openxmlformats-package.relationships+xml"/>
  <Override PartName="/ppt/slides/_rels/slide103.xml.rels" ContentType="application/vnd.openxmlformats-package.relationships+xml"/>
  <Override PartName="/ppt/slides/_rels/slide102.xml.rels" ContentType="application/vnd.openxmlformats-package.relationships+xml"/>
  <Override PartName="/ppt/slides/_rels/slide101.xml.rels" ContentType="application/vnd.openxmlformats-package.relationships+xml"/>
  <Override PartName="/ppt/slides/_rels/slide100.xml.rels" ContentType="application/vnd.openxmlformats-package.relationships+xml"/>
  <Override PartName="/ppt/slides/_rels/slide99.xml.rels" ContentType="application/vnd.openxmlformats-package.relationships+xml"/>
  <Override PartName="/ppt/slides/_rels/slide98.xml.rels" ContentType="application/vnd.openxmlformats-package.relationships+xml"/>
  <Override PartName="/ppt/slides/_rels/slide97.xml.rels" ContentType="application/vnd.openxmlformats-package.relationships+xml"/>
  <Override PartName="/ppt/slides/_rels/slide46.xml.rels" ContentType="application/vnd.openxmlformats-package.relationships+xml"/>
  <Override PartName="/ppt/slides/_rels/slide78.xml.rels" ContentType="application/vnd.openxmlformats-package.relationships+xml"/>
  <Override PartName="/ppt/slides/_rels/slide45.xml.rels" ContentType="application/vnd.openxmlformats-package.relationships+xml"/>
  <Override PartName="/ppt/slides/_rels/slide13.xml.rels" ContentType="application/vnd.openxmlformats-package.relationships+xml"/>
  <Override PartName="/ppt/slides/_rels/slide77.xml.rels" ContentType="application/vnd.openxmlformats-package.relationships+xml"/>
  <Override PartName="/ppt/slides/_rels/slide44.xml.rels" ContentType="application/vnd.openxmlformats-package.relationships+xml"/>
  <Override PartName="/ppt/slides/_rels/slide12.xml.rels" ContentType="application/vnd.openxmlformats-package.relationships+xml"/>
  <Override PartName="/ppt/slides/_rels/slide43.xml.rels" ContentType="application/vnd.openxmlformats-package.relationships+xml"/>
  <Override PartName="/ppt/slides/_rels/slide11.xml.rels" ContentType="application/vnd.openxmlformats-package.relationships+xml"/>
  <Override PartName="/ppt/slides/_rels/slide42.xml.rels" ContentType="application/vnd.openxmlformats-package.relationships+xml"/>
  <Override PartName="/ppt/slides/_rels/slide10.xml.rels" ContentType="application/vnd.openxmlformats-package.relationships+xml"/>
  <Override PartName="/ppt/slides/_rels/slide41.xml.rels" ContentType="application/vnd.openxmlformats-package.relationships+xml"/>
  <Override PartName="/ppt/slides/_rels/slide40.xml.rels" ContentType="application/vnd.openxmlformats-package.relationships+xml"/>
  <Override PartName="/ppt/slides/_rels/slide39.xml.rels" ContentType="application/vnd.openxmlformats-package.relationships+xml"/>
  <Override PartName="/ppt/slides/_rels/slide7.xml.rels" ContentType="application/vnd.openxmlformats-package.relationships+xml"/>
  <Override PartName="/ppt/slides/_rels/slide38.xml.rels" ContentType="application/vnd.openxmlformats-package.relationships+xml"/>
  <Override PartName="/ppt/slides/_rels/slide6.xml.rels" ContentType="application/vnd.openxmlformats-package.relationships+xml"/>
  <Override PartName="/ppt/slides/_rels/slide37.xml.rels" ContentType="application/vnd.openxmlformats-package.relationships+xml"/>
  <Override PartName="/ppt/slides/_rels/slide5.xml.rels" ContentType="application/vnd.openxmlformats-package.relationships+xml"/>
  <Override PartName="/ppt/slides/_rels/slide69.xml.rels" ContentType="application/vnd.openxmlformats-package.relationships+xml"/>
  <Override PartName="/ppt/slides/_rels/slide36.xml.rels" ContentType="application/vnd.openxmlformats-package.relationships+xml"/>
  <Override PartName="/ppt/slides/_rels/slide4.xml.rels" ContentType="application/vnd.openxmlformats-package.relationships+xml"/>
  <Override PartName="/ppt/slides/_rels/slide68.xml.rels" ContentType="application/vnd.openxmlformats-package.relationships+xml"/>
  <Override PartName="/ppt/slides/_rels/slide35.xml.rels" ContentType="application/vnd.openxmlformats-package.relationships+xml"/>
  <Override PartName="/ppt/slides/_rels/slide67.xml.rels" ContentType="application/vnd.openxmlformats-package.relationships+xml"/>
  <Override PartName="/ppt/slides/_rels/slide34.xml.rels" ContentType="application/vnd.openxmlformats-package.relationships+xml"/>
  <Override PartName="/ppt/slides/_rels/slide33.xml.rels" ContentType="application/vnd.openxmlformats-package.relationships+xml"/>
  <Override PartName="/ppt/slides/_rels/slide32.xml.rels" ContentType="application/vnd.openxmlformats-package.relationships+xml"/>
  <Override PartName="/ppt/slides/_rels/slide31.xml.rels" ContentType="application/vnd.openxmlformats-package.relationships+xml"/>
  <Override PartName="/ppt/slides/_rels/slide30.xml.rels" ContentType="application/vnd.openxmlformats-package.relationships+xml"/>
  <Override PartName="/ppt/slides/_rels/slide66.xml.rels" ContentType="application/vnd.openxmlformats-package.relationships+xml"/>
  <Override PartName="/ppt/slides/_rels/slide9.xml.rels" ContentType="application/vnd.openxmlformats-package.relationships+xml"/>
  <Override PartName="/ppt/slides/_rels/slide65.xml.rels" ContentType="application/vnd.openxmlformats-package.relationships+xml"/>
  <Override PartName="/ppt/slides/_rels/slide8.xml.rels" ContentType="application/vnd.openxmlformats-package.relationships+xml"/>
  <Override PartName="/ppt/slides/_rels/slide29.xml.rels" ContentType="application/vnd.openxmlformats-package.relationships+xml"/>
  <Override PartName="/ppt/slides/_rels/slide26.xml.rels" ContentType="application/vnd.openxmlformats-package.relationships+xml"/>
  <Override PartName="/ppt/slides/_rels/slide58.xml.rels" ContentType="application/vnd.openxmlformats-package.relationships+xml"/>
  <Override PartName="/ppt/slides/_rels/slide28.xml.rels" ContentType="application/vnd.openxmlformats-package.relationships+xml"/>
  <Override PartName="/ppt/slides/_rels/slide25.xml.rels" ContentType="application/vnd.openxmlformats-package.relationships+xml"/>
  <Override PartName="/ppt/slides/_rels/slide57.xml.rels" ContentType="application/vnd.openxmlformats-package.relationships+xml"/>
  <Override PartName="/ppt/slides/_rels/slide14.xml.rels" ContentType="application/vnd.openxmlformats-package.relationships+xml"/>
  <Override PartName="/ppt/slides/_rels/slide27.xml.rels" ContentType="application/vnd.openxmlformats-package.relationships+xml"/>
  <Override PartName="/ppt/slides/_rels/slide24.xml.rels" ContentType="application/vnd.openxmlformats-package.relationships+xml"/>
  <Override PartName="/ppt/slides/_rels/slide56.xml.rels" ContentType="application/vnd.openxmlformats-package.relationships+xml"/>
  <Override PartName="/ppt/slides/_rels/slide2.xml.rels" ContentType="application/vnd.openxmlformats-package.relationships+xml"/>
  <Override PartName="/ppt/slides/_rels/slide23.xml.rels" ContentType="application/vnd.openxmlformats-package.relationships+xml"/>
  <Override PartName="/ppt/slides/_rels/slide55.xml.rels" ContentType="application/vnd.openxmlformats-package.relationships+xml"/>
  <Override PartName="/ppt/slides/_rels/slide1.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90.xml.rels" ContentType="application/vnd.openxmlformats-package.relationships+xml"/>
  <Override PartName="/ppt/slides/_rels/slide20.xml.rels" ContentType="application/vnd.openxmlformats-package.relationships+xml"/>
  <Override PartName="/ppt/slides/_rels/slide52.xml.rels" ContentType="application/vnd.openxmlformats-package.relationships+xml"/>
  <Override PartName="/ppt/slides/_rels/slide21.xml.rels" ContentType="application/vnd.openxmlformats-package.relationships+xml"/>
  <Override PartName="/ppt/slides/_rels/slide53.xml.rels" ContentType="application/vnd.openxmlformats-package.relationships+xml"/>
  <Override PartName="/ppt/slides/_rels/slide22.xml.rels" ContentType="application/vnd.openxmlformats-package.relationships+xml"/>
  <Override PartName="/ppt/slides/_rels/slide54.xml.rels" ContentType="application/vnd.openxmlformats-package.relationships+xml"/>
  <Override PartName="/ppt/slides/_rels/slide47.xml.rels" ContentType="application/vnd.openxmlformats-package.relationships+xml"/>
  <Override PartName="/ppt/slides/_rels/slide79.xml.rels" ContentType="application/vnd.openxmlformats-package.relationships+xml"/>
  <Override PartName="/ppt/slides/_rels/slide48.xml.rels" ContentType="application/vnd.openxmlformats-package.relationships+xml"/>
  <Override PartName="/ppt/slides/_rels/slide49.xml.rels" ContentType="application/vnd.openxmlformats-package.relationships+xml"/>
  <Override PartName="/ppt/slides/_rels/slide50.xml.rels" ContentType="application/vnd.openxmlformats-package.relationships+xml"/>
  <Override PartName="/ppt/slides/_rels/slide82.xml.rels" ContentType="application/vnd.openxmlformats-package.relationships+xml"/>
  <Override PartName="/ppt/slides/_rels/slide51.xml.rels" ContentType="application/vnd.openxmlformats-package.relationships+xml"/>
  <Override PartName="/ppt/slides/_rels/slide83.xml.rels" ContentType="application/vnd.openxmlformats-package.relationships+xml"/>
  <Override PartName="/ppt/slides/_rels/slide59.xml.rels" ContentType="application/vnd.openxmlformats-package.relationships+xml"/>
  <Override PartName="/ppt/slides/_rels/slide3.xml.rels" ContentType="application/vnd.openxmlformats-package.relationships+xml"/>
  <Override PartName="/ppt/slides/_rels/slide60.xml.rels" ContentType="application/vnd.openxmlformats-package.relationships+xml"/>
  <Override PartName="/ppt/slides/_rels/slide92.xml.rels" ContentType="application/vnd.openxmlformats-package.relationships+xml"/>
  <Override PartName="/ppt/slides/_rels/slide61.xml.rels" ContentType="application/vnd.openxmlformats-package.relationships+xml"/>
  <Override PartName="/ppt/slides/_rels/slide93.xml.rels" ContentType="application/vnd.openxmlformats-package.relationships+xml"/>
  <Override PartName="/ppt/slides/_rels/slide62.xml.rels" ContentType="application/vnd.openxmlformats-package.relationships+xml"/>
  <Override PartName="/ppt/slides/_rels/slide94.xml.rels" ContentType="application/vnd.openxmlformats-package.relationships+xml"/>
  <Override PartName="/ppt/slides/_rels/slide63.xml.rels" ContentType="application/vnd.openxmlformats-package.relationships+xml"/>
  <Override PartName="/ppt/slides/_rels/slide95.xml.rels" ContentType="application/vnd.openxmlformats-package.relationships+xml"/>
  <Override PartName="/ppt/slides/_rels/slide64.xml.rels" ContentType="application/vnd.openxmlformats-package.relationships+xml"/>
  <Override PartName="/ppt/slides/_rels/slide96.xml.rels" ContentType="application/vnd.openxmlformats-package.relationships+xml"/>
  <Override PartName="/ppt/slides/_rels/slide70.xml.rels" ContentType="application/vnd.openxmlformats-package.relationships+xml"/>
  <Override PartName="/ppt/slides/_rels/slide71.xml.rels" ContentType="application/vnd.openxmlformats-package.relationships+xml"/>
  <Override PartName="/ppt/slides/_rels/slide72.xml.rels" ContentType="application/vnd.openxmlformats-package.relationships+xml"/>
  <Override PartName="/ppt/slides/_rels/slide73.xml.rels" ContentType="application/vnd.openxmlformats-package.relationships+xml"/>
  <Override PartName="/ppt/slides/_rels/slide74.xml.rels" ContentType="application/vnd.openxmlformats-package.relationships+xml"/>
  <Override PartName="/ppt/slides/_rels/slide75.xml.rels" ContentType="application/vnd.openxmlformats-package.relationships+xml"/>
  <Override PartName="/ppt/slides/_rels/slide76.xml.rels" ContentType="application/vnd.openxmlformats-package.relationships+xml"/>
  <Override PartName="/ppt/slides/_rels/slide80.xml.rels" ContentType="application/vnd.openxmlformats-package.relationships+xml"/>
  <Override PartName="/ppt/slides/_rels/slide81.xml.rels" ContentType="application/vnd.openxmlformats-package.relationships+xml"/>
  <Override PartName="/ppt/slides/_rels/slide84.xml.rels" ContentType="application/vnd.openxmlformats-package.relationships+xml"/>
  <Override PartName="/ppt/slides/_rels/slide85.xml.rels" ContentType="application/vnd.openxmlformats-package.relationships+xml"/>
  <Override PartName="/ppt/slides/_rels/slide86.xml.rels" ContentType="application/vnd.openxmlformats-package.relationships+xml"/>
  <Override PartName="/ppt/slides/_rels/slide87.xml.rels" ContentType="application/vnd.openxmlformats-package.relationships+xml"/>
  <Override PartName="/ppt/slides/_rels/slide88.xml.rels" ContentType="application/vnd.openxmlformats-package.relationships+xml"/>
  <Override PartName="/ppt/slides/_rels/slide89.xml.rels" ContentType="application/vnd.openxmlformats-package.relationships+xml"/>
  <Override PartName="/ppt/slides/_rels/slide91.xml.rels" ContentType="application/vnd.openxmlformats-package.relationships+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90.xml" ContentType="application/vnd.openxmlformats-officedocument.presentationml.slide+xml"/>
  <Override PartName="/ppt/slides/slide16.xml" ContentType="application/vnd.openxmlformats-officedocument.presentationml.slide+xml"/>
  <Override PartName="/ppt/slides/slide91.xml" ContentType="application/vnd.openxmlformats-officedocument.presentationml.slide+xml"/>
  <Override PartName="/ppt/slides/slide17.xml" ContentType="application/vnd.openxmlformats-officedocument.presentationml.slide+xml"/>
  <Override PartName="/ppt/slides/slide92.xml" ContentType="application/vnd.openxmlformats-officedocument.presentationml.slide+xml"/>
  <Override PartName="/ppt/slides/slide18.xml" ContentType="application/vnd.openxmlformats-officedocument.presentationml.slide+xml"/>
  <Override PartName="/ppt/slides/slide93.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100.xml" ContentType="application/vnd.openxmlformats-officedocument.presentationml.slide+xml"/>
  <Override PartName="/ppt/slides/slide83.xml" ContentType="application/vnd.openxmlformats-officedocument.presentationml.slide+xml"/>
  <Override PartName="/ppt/slides/slide101.xml" ContentType="application/vnd.openxmlformats-officedocument.presentationml.slide+xml"/>
  <Override PartName="/ppt/slides/slide84.xml" ContentType="application/vnd.openxmlformats-officedocument.presentationml.slide+xml"/>
  <Override PartName="/ppt/slides/slide102.xml" ContentType="application/vnd.openxmlformats-officedocument.presentationml.slide+xml"/>
  <Override PartName="/ppt/slides/slide85.xml" ContentType="application/vnd.openxmlformats-officedocument.presentationml.slide+xml"/>
  <Override PartName="/ppt/slides/slide103.xml" ContentType="application/vnd.openxmlformats-officedocument.presentationml.slide+xml"/>
  <Override PartName="/ppt/slides/slide86.xml" ContentType="application/vnd.openxmlformats-officedocument.presentationml.slide+xml"/>
  <Override PartName="/ppt/slides/slide104.xml" ContentType="application/vnd.openxmlformats-officedocument.presentationml.slide+xml"/>
  <Override PartName="/ppt/slides/slide87.xml" ContentType="application/vnd.openxmlformats-officedocument.presentationml.slide+xml"/>
  <Override PartName="/ppt/slides/slide105.xml" ContentType="application/vnd.openxmlformats-officedocument.presentationml.slide+xml"/>
  <Override PartName="/ppt/slides/slide88.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Masters/slideMaster3.xml" ContentType="application/vnd.openxmlformats-officedocument.presentationml.slideMaster+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notesMasters/_rels/notesMaster1.xml.rels" ContentType="application/vnd.openxmlformats-package.relationships+xml"/>
  <Override PartName="/ppt/notesMasters/notesMaster1.xml" ContentType="application/vnd.openxmlformats-officedocument.presentationml.notesMaster+xml"/>
  <Override PartName="/ppt/presentation.xml" ContentType="application/vnd.openxmlformats-officedocument.presentationml.presentation.main+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 id="326" r:id="rId76"/>
    <p:sldId id="327" r:id="rId77"/>
    <p:sldId id="328" r:id="rId78"/>
    <p:sldId id="329" r:id="rId79"/>
    <p:sldId id="330" r:id="rId80"/>
    <p:sldId id="331" r:id="rId81"/>
    <p:sldId id="332" r:id="rId82"/>
    <p:sldId id="333" r:id="rId83"/>
    <p:sldId id="334" r:id="rId84"/>
    <p:sldId id="335" r:id="rId85"/>
    <p:sldId id="336" r:id="rId86"/>
    <p:sldId id="337" r:id="rId87"/>
    <p:sldId id="338" r:id="rId88"/>
    <p:sldId id="339" r:id="rId89"/>
    <p:sldId id="340" r:id="rId90"/>
    <p:sldId id="341" r:id="rId91"/>
    <p:sldId id="342" r:id="rId92"/>
    <p:sldId id="343" r:id="rId93"/>
    <p:sldId id="344" r:id="rId94"/>
    <p:sldId id="345" r:id="rId95"/>
    <p:sldId id="346" r:id="rId96"/>
    <p:sldId id="347" r:id="rId97"/>
    <p:sldId id="348" r:id="rId98"/>
    <p:sldId id="349" r:id="rId99"/>
    <p:sldId id="350" r:id="rId100"/>
    <p:sldId id="351" r:id="rId101"/>
    <p:sldId id="352" r:id="rId102"/>
    <p:sldId id="353" r:id="rId103"/>
    <p:sldId id="354" r:id="rId104"/>
    <p:sldId id="355" r:id="rId105"/>
    <p:sldId id="356" r:id="rId106"/>
    <p:sldId id="357" r:id="rId107"/>
    <p:sldId id="358" r:id="rId108"/>
    <p:sldId id="359" r:id="rId109"/>
    <p:sldId id="360" r:id="rId110"/>
    <p:sldId id="361" r:id="rId111"/>
    <p:sldId id="362" r:id="rId112"/>
    <p:sldId id="363" r:id="rId113"/>
  </p:sldIdLst>
  <p:sldSz cx="9144000" cy="5143500"/>
  <p:notesSz cx="6858000" cy="9926637"/>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 Id="rId33" Type="http://schemas.openxmlformats.org/officeDocument/2006/relationships/slide" Target="slides/slide28.xml"/><Relationship Id="rId34" Type="http://schemas.openxmlformats.org/officeDocument/2006/relationships/slide" Target="slides/slide29.xml"/><Relationship Id="rId35" Type="http://schemas.openxmlformats.org/officeDocument/2006/relationships/slide" Target="slides/slide30.xml"/><Relationship Id="rId36" Type="http://schemas.openxmlformats.org/officeDocument/2006/relationships/slide" Target="slides/slide31.xml"/><Relationship Id="rId37" Type="http://schemas.openxmlformats.org/officeDocument/2006/relationships/slide" Target="slides/slide32.xml"/><Relationship Id="rId38" Type="http://schemas.openxmlformats.org/officeDocument/2006/relationships/slide" Target="slides/slide33.xml"/><Relationship Id="rId39" Type="http://schemas.openxmlformats.org/officeDocument/2006/relationships/slide" Target="slides/slide34.xml"/><Relationship Id="rId40" Type="http://schemas.openxmlformats.org/officeDocument/2006/relationships/slide" Target="slides/slide35.xml"/><Relationship Id="rId41" Type="http://schemas.openxmlformats.org/officeDocument/2006/relationships/slide" Target="slides/slide36.xml"/><Relationship Id="rId42" Type="http://schemas.openxmlformats.org/officeDocument/2006/relationships/slide" Target="slides/slide37.xml"/><Relationship Id="rId43" Type="http://schemas.openxmlformats.org/officeDocument/2006/relationships/slide" Target="slides/slide38.xml"/><Relationship Id="rId44" Type="http://schemas.openxmlformats.org/officeDocument/2006/relationships/slide" Target="slides/slide39.xml"/><Relationship Id="rId45" Type="http://schemas.openxmlformats.org/officeDocument/2006/relationships/slide" Target="slides/slide40.xml"/><Relationship Id="rId46" Type="http://schemas.openxmlformats.org/officeDocument/2006/relationships/slide" Target="slides/slide41.xml"/><Relationship Id="rId47" Type="http://schemas.openxmlformats.org/officeDocument/2006/relationships/slide" Target="slides/slide42.xml"/><Relationship Id="rId48" Type="http://schemas.openxmlformats.org/officeDocument/2006/relationships/slide" Target="slides/slide43.xml"/><Relationship Id="rId49" Type="http://schemas.openxmlformats.org/officeDocument/2006/relationships/slide" Target="slides/slide44.xml"/><Relationship Id="rId50" Type="http://schemas.openxmlformats.org/officeDocument/2006/relationships/slide" Target="slides/slide45.xml"/><Relationship Id="rId51" Type="http://schemas.openxmlformats.org/officeDocument/2006/relationships/slide" Target="slides/slide46.xml"/><Relationship Id="rId52" Type="http://schemas.openxmlformats.org/officeDocument/2006/relationships/slide" Target="slides/slide47.xml"/><Relationship Id="rId53" Type="http://schemas.openxmlformats.org/officeDocument/2006/relationships/slide" Target="slides/slide48.xml"/><Relationship Id="rId54" Type="http://schemas.openxmlformats.org/officeDocument/2006/relationships/slide" Target="slides/slide49.xml"/><Relationship Id="rId55" Type="http://schemas.openxmlformats.org/officeDocument/2006/relationships/slide" Target="slides/slide50.xml"/><Relationship Id="rId56" Type="http://schemas.openxmlformats.org/officeDocument/2006/relationships/slide" Target="slides/slide51.xml"/><Relationship Id="rId57" Type="http://schemas.openxmlformats.org/officeDocument/2006/relationships/slide" Target="slides/slide52.xml"/><Relationship Id="rId58" Type="http://schemas.openxmlformats.org/officeDocument/2006/relationships/slide" Target="slides/slide53.xml"/><Relationship Id="rId59" Type="http://schemas.openxmlformats.org/officeDocument/2006/relationships/slide" Target="slides/slide54.xml"/><Relationship Id="rId60" Type="http://schemas.openxmlformats.org/officeDocument/2006/relationships/slide" Target="slides/slide55.xml"/><Relationship Id="rId61" Type="http://schemas.openxmlformats.org/officeDocument/2006/relationships/slide" Target="slides/slide56.xml"/><Relationship Id="rId62" Type="http://schemas.openxmlformats.org/officeDocument/2006/relationships/slide" Target="slides/slide57.xml"/><Relationship Id="rId63" Type="http://schemas.openxmlformats.org/officeDocument/2006/relationships/slide" Target="slides/slide58.xml"/><Relationship Id="rId64" Type="http://schemas.openxmlformats.org/officeDocument/2006/relationships/slide" Target="slides/slide59.xml"/><Relationship Id="rId65" Type="http://schemas.openxmlformats.org/officeDocument/2006/relationships/slide" Target="slides/slide60.xml"/><Relationship Id="rId66" Type="http://schemas.openxmlformats.org/officeDocument/2006/relationships/slide" Target="slides/slide61.xml"/><Relationship Id="rId67" Type="http://schemas.openxmlformats.org/officeDocument/2006/relationships/slide" Target="slides/slide62.xml"/><Relationship Id="rId68" Type="http://schemas.openxmlformats.org/officeDocument/2006/relationships/slide" Target="slides/slide63.xml"/><Relationship Id="rId69" Type="http://schemas.openxmlformats.org/officeDocument/2006/relationships/slide" Target="slides/slide64.xml"/><Relationship Id="rId70" Type="http://schemas.openxmlformats.org/officeDocument/2006/relationships/slide" Target="slides/slide65.xml"/><Relationship Id="rId71" Type="http://schemas.openxmlformats.org/officeDocument/2006/relationships/slide" Target="slides/slide66.xml"/><Relationship Id="rId72" Type="http://schemas.openxmlformats.org/officeDocument/2006/relationships/slide" Target="slides/slide67.xml"/><Relationship Id="rId73" Type="http://schemas.openxmlformats.org/officeDocument/2006/relationships/slide" Target="slides/slide68.xml"/><Relationship Id="rId74" Type="http://schemas.openxmlformats.org/officeDocument/2006/relationships/slide" Target="slides/slide69.xml"/><Relationship Id="rId75" Type="http://schemas.openxmlformats.org/officeDocument/2006/relationships/slide" Target="slides/slide70.xml"/><Relationship Id="rId76" Type="http://schemas.openxmlformats.org/officeDocument/2006/relationships/slide" Target="slides/slide71.xml"/><Relationship Id="rId77" Type="http://schemas.openxmlformats.org/officeDocument/2006/relationships/slide" Target="slides/slide72.xml"/><Relationship Id="rId78" Type="http://schemas.openxmlformats.org/officeDocument/2006/relationships/slide" Target="slides/slide73.xml"/><Relationship Id="rId79" Type="http://schemas.openxmlformats.org/officeDocument/2006/relationships/slide" Target="slides/slide74.xml"/><Relationship Id="rId80" Type="http://schemas.openxmlformats.org/officeDocument/2006/relationships/slide" Target="slides/slide75.xml"/><Relationship Id="rId81" Type="http://schemas.openxmlformats.org/officeDocument/2006/relationships/slide" Target="slides/slide76.xml"/><Relationship Id="rId82" Type="http://schemas.openxmlformats.org/officeDocument/2006/relationships/slide" Target="slides/slide77.xml"/><Relationship Id="rId83" Type="http://schemas.openxmlformats.org/officeDocument/2006/relationships/slide" Target="slides/slide78.xml"/><Relationship Id="rId84" Type="http://schemas.openxmlformats.org/officeDocument/2006/relationships/slide" Target="slides/slide79.xml"/><Relationship Id="rId85" Type="http://schemas.openxmlformats.org/officeDocument/2006/relationships/slide" Target="slides/slide80.xml"/><Relationship Id="rId86" Type="http://schemas.openxmlformats.org/officeDocument/2006/relationships/slide" Target="slides/slide81.xml"/><Relationship Id="rId87" Type="http://schemas.openxmlformats.org/officeDocument/2006/relationships/slide" Target="slides/slide82.xml"/><Relationship Id="rId88" Type="http://schemas.openxmlformats.org/officeDocument/2006/relationships/slide" Target="slides/slide83.xml"/><Relationship Id="rId89" Type="http://schemas.openxmlformats.org/officeDocument/2006/relationships/slide" Target="slides/slide84.xml"/><Relationship Id="rId90" Type="http://schemas.openxmlformats.org/officeDocument/2006/relationships/slide" Target="slides/slide85.xml"/><Relationship Id="rId91" Type="http://schemas.openxmlformats.org/officeDocument/2006/relationships/slide" Target="slides/slide86.xml"/><Relationship Id="rId92" Type="http://schemas.openxmlformats.org/officeDocument/2006/relationships/slide" Target="slides/slide87.xml"/><Relationship Id="rId93" Type="http://schemas.openxmlformats.org/officeDocument/2006/relationships/slide" Target="slides/slide88.xml"/><Relationship Id="rId94" Type="http://schemas.openxmlformats.org/officeDocument/2006/relationships/slide" Target="slides/slide89.xml"/><Relationship Id="rId95" Type="http://schemas.openxmlformats.org/officeDocument/2006/relationships/slide" Target="slides/slide90.xml"/><Relationship Id="rId96" Type="http://schemas.openxmlformats.org/officeDocument/2006/relationships/slide" Target="slides/slide91.xml"/><Relationship Id="rId97" Type="http://schemas.openxmlformats.org/officeDocument/2006/relationships/slide" Target="slides/slide92.xml"/><Relationship Id="rId98" Type="http://schemas.openxmlformats.org/officeDocument/2006/relationships/slide" Target="slides/slide93.xml"/><Relationship Id="rId99" Type="http://schemas.openxmlformats.org/officeDocument/2006/relationships/slide" Target="slides/slide94.xml"/><Relationship Id="rId100" Type="http://schemas.openxmlformats.org/officeDocument/2006/relationships/slide" Target="slides/slide95.xml"/><Relationship Id="rId101" Type="http://schemas.openxmlformats.org/officeDocument/2006/relationships/slide" Target="slides/slide96.xml"/><Relationship Id="rId102" Type="http://schemas.openxmlformats.org/officeDocument/2006/relationships/slide" Target="slides/slide97.xml"/><Relationship Id="rId103" Type="http://schemas.openxmlformats.org/officeDocument/2006/relationships/slide" Target="slides/slide98.xml"/><Relationship Id="rId104" Type="http://schemas.openxmlformats.org/officeDocument/2006/relationships/slide" Target="slides/slide99.xml"/><Relationship Id="rId105" Type="http://schemas.openxmlformats.org/officeDocument/2006/relationships/slide" Target="slides/slide100.xml"/><Relationship Id="rId106" Type="http://schemas.openxmlformats.org/officeDocument/2006/relationships/slide" Target="slides/slide101.xml"/><Relationship Id="rId107" Type="http://schemas.openxmlformats.org/officeDocument/2006/relationships/slide" Target="slides/slide102.xml"/><Relationship Id="rId108" Type="http://schemas.openxmlformats.org/officeDocument/2006/relationships/slide" Target="slides/slide103.xml"/><Relationship Id="rId109" Type="http://schemas.openxmlformats.org/officeDocument/2006/relationships/slide" Target="slides/slide104.xml"/><Relationship Id="rId110" Type="http://schemas.openxmlformats.org/officeDocument/2006/relationships/slide" Target="slides/slide105.xml"/><Relationship Id="rId111" Type="http://schemas.openxmlformats.org/officeDocument/2006/relationships/slide" Target="slides/slide106.xml"/><Relationship Id="rId112" Type="http://schemas.openxmlformats.org/officeDocument/2006/relationships/slide" Target="slides/slide107.xml"/><Relationship Id="rId113" Type="http://schemas.openxmlformats.org/officeDocument/2006/relationships/slide" Target="slides/slide108.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PlaceHolder 1"/>
          <p:cNvSpPr>
            <a:spLocks noGrp="1"/>
          </p:cNvSpPr>
          <p:nvPr>
            <p:ph type="body"/>
          </p:nvPr>
        </p:nvSpPr>
        <p:spPr>
          <a:xfrm>
            <a:off x="756000" y="5078520"/>
            <a:ext cx="6047640" cy="4811040"/>
          </a:xfrm>
          <a:prstGeom prst="rect">
            <a:avLst/>
          </a:prstGeom>
        </p:spPr>
        <p:txBody>
          <a:bodyPr lIns="0" rIns="0" tIns="0" bIns="0"/>
          <a:p>
            <a:r>
              <a:rPr b="0" lang="tr-TR" sz="2000" spc="-1" strike="noStrike">
                <a:solidFill>
                  <a:srgbClr val="000000"/>
                </a:solidFill>
                <a:uFill>
                  <a:solidFill>
                    <a:srgbClr val="ffffff"/>
                  </a:solidFill>
                </a:uFill>
                <a:latin typeface="Arial"/>
              </a:rPr>
              <a:t>Notların biçimini düzenlemek için tıklayın</a:t>
            </a:r>
            <a:endParaRPr b="0" lang="tr-TR" sz="2000" spc="-1" strike="noStrike">
              <a:solidFill>
                <a:srgbClr val="000000"/>
              </a:solidFill>
              <a:uFill>
                <a:solidFill>
                  <a:srgbClr val="ffffff"/>
                </a:solidFill>
              </a:uFill>
              <a:latin typeface="Arial"/>
            </a:endParaRPr>
          </a:p>
        </p:txBody>
      </p:sp>
      <p:sp>
        <p:nvSpPr>
          <p:cNvPr id="121" name="PlaceHolder 2"/>
          <p:cNvSpPr>
            <a:spLocks noGrp="1"/>
          </p:cNvSpPr>
          <p:nvPr>
            <p:ph type="hdr"/>
          </p:nvPr>
        </p:nvSpPr>
        <p:spPr>
          <a:xfrm>
            <a:off x="0" y="0"/>
            <a:ext cx="3280320" cy="534240"/>
          </a:xfrm>
          <a:prstGeom prst="rect">
            <a:avLst/>
          </a:prstGeom>
        </p:spPr>
        <p:txBody>
          <a:bodyPr lIns="0" rIns="0" tIns="0" bIns="0"/>
          <a:p>
            <a:r>
              <a:rPr b="0" lang="tr-TR" sz="1400" spc="-1" strike="noStrike">
                <a:solidFill>
                  <a:srgbClr val="000000"/>
                </a:solidFill>
                <a:uFill>
                  <a:solidFill>
                    <a:srgbClr val="ffffff"/>
                  </a:solidFill>
                </a:uFill>
                <a:latin typeface="Times New Roman"/>
              </a:rPr>
              <a:t>&lt;header&gt;</a:t>
            </a:r>
            <a:endParaRPr b="0" lang="tr-TR" sz="1400" spc="-1" strike="noStrike">
              <a:solidFill>
                <a:srgbClr val="000000"/>
              </a:solidFill>
              <a:uFill>
                <a:solidFill>
                  <a:srgbClr val="ffffff"/>
                </a:solidFill>
              </a:uFill>
              <a:latin typeface="Times New Roman"/>
            </a:endParaRPr>
          </a:p>
        </p:txBody>
      </p:sp>
      <p:sp>
        <p:nvSpPr>
          <p:cNvPr id="122" name="PlaceHolder 3"/>
          <p:cNvSpPr>
            <a:spLocks noGrp="1"/>
          </p:cNvSpPr>
          <p:nvPr>
            <p:ph type="dt"/>
          </p:nvPr>
        </p:nvSpPr>
        <p:spPr>
          <a:xfrm>
            <a:off x="4279320" y="0"/>
            <a:ext cx="3280320" cy="534240"/>
          </a:xfrm>
          <a:prstGeom prst="rect">
            <a:avLst/>
          </a:prstGeom>
        </p:spPr>
        <p:txBody>
          <a:bodyPr lIns="0" rIns="0" tIns="0" bIns="0"/>
          <a:p>
            <a:pPr algn="r"/>
            <a:r>
              <a:rPr b="0" lang="tr-TR" sz="1400" spc="-1" strike="noStrike">
                <a:solidFill>
                  <a:srgbClr val="000000"/>
                </a:solidFill>
                <a:uFill>
                  <a:solidFill>
                    <a:srgbClr val="ffffff"/>
                  </a:solidFill>
                </a:uFill>
                <a:latin typeface="Times New Roman"/>
              </a:rPr>
              <a:t>&lt;date/time&gt;</a:t>
            </a:r>
            <a:endParaRPr b="0" lang="tr-TR" sz="1400" spc="-1" strike="noStrike">
              <a:solidFill>
                <a:srgbClr val="000000"/>
              </a:solidFill>
              <a:uFill>
                <a:solidFill>
                  <a:srgbClr val="ffffff"/>
                </a:solidFill>
              </a:uFill>
              <a:latin typeface="Times New Roman"/>
            </a:endParaRPr>
          </a:p>
        </p:txBody>
      </p:sp>
      <p:sp>
        <p:nvSpPr>
          <p:cNvPr id="123" name="PlaceHolder 4"/>
          <p:cNvSpPr>
            <a:spLocks noGrp="1"/>
          </p:cNvSpPr>
          <p:nvPr>
            <p:ph type="ftr"/>
          </p:nvPr>
        </p:nvSpPr>
        <p:spPr>
          <a:xfrm>
            <a:off x="0" y="10157400"/>
            <a:ext cx="3280320" cy="534240"/>
          </a:xfrm>
          <a:prstGeom prst="rect">
            <a:avLst/>
          </a:prstGeom>
        </p:spPr>
        <p:txBody>
          <a:bodyPr lIns="0" rIns="0" tIns="0" bIns="0" anchor="b"/>
          <a:p>
            <a:r>
              <a:rPr b="0" lang="tr-TR" sz="1400" spc="-1" strike="noStrike">
                <a:solidFill>
                  <a:srgbClr val="000000"/>
                </a:solidFill>
                <a:uFill>
                  <a:solidFill>
                    <a:srgbClr val="ffffff"/>
                  </a:solidFill>
                </a:uFill>
                <a:latin typeface="Times New Roman"/>
              </a:rPr>
              <a:t>&lt;footer&gt;</a:t>
            </a:r>
            <a:endParaRPr b="0" lang="tr-TR" sz="1400" spc="-1" strike="noStrike">
              <a:solidFill>
                <a:srgbClr val="000000"/>
              </a:solidFill>
              <a:uFill>
                <a:solidFill>
                  <a:srgbClr val="ffffff"/>
                </a:solidFill>
              </a:uFill>
              <a:latin typeface="Times New Roman"/>
            </a:endParaRPr>
          </a:p>
        </p:txBody>
      </p:sp>
      <p:sp>
        <p:nvSpPr>
          <p:cNvPr id="124" name="PlaceHolder 5"/>
          <p:cNvSpPr>
            <a:spLocks noGrp="1"/>
          </p:cNvSpPr>
          <p:nvPr>
            <p:ph type="sldNum"/>
          </p:nvPr>
        </p:nvSpPr>
        <p:spPr>
          <a:xfrm>
            <a:off x="4279320" y="10157400"/>
            <a:ext cx="3280320" cy="534240"/>
          </a:xfrm>
          <a:prstGeom prst="rect">
            <a:avLst/>
          </a:prstGeom>
        </p:spPr>
        <p:txBody>
          <a:bodyPr lIns="0" rIns="0" tIns="0" bIns="0" anchor="b"/>
          <a:p>
            <a:pPr algn="r"/>
            <a:fld id="{33174293-0E5E-4F1D-892C-ED4534F03EFB}" type="slidenum">
              <a:rPr b="0" lang="tr-TR" sz="1400" spc="-1" strike="noStrike">
                <a:solidFill>
                  <a:srgbClr val="000000"/>
                </a:solidFill>
                <a:uFill>
                  <a:solidFill>
                    <a:srgbClr val="ffffff"/>
                  </a:solidFill>
                </a:uFill>
                <a:latin typeface="Times New Roman"/>
              </a:rPr>
              <a:t>&lt;number&gt;</a:t>
            </a:fld>
            <a:endParaRPr b="0" lang="tr-TR"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0.xml.rels><?xml version="1.0" encoding="UTF-8"?>
<Relationships xmlns="http://schemas.openxmlformats.org/package/2006/relationships"><Relationship Id="rId1" Type="http://schemas.openxmlformats.org/officeDocument/2006/relationships/slide" Target="../slides/slide100.xml"/><Relationship Id="rId2" Type="http://schemas.openxmlformats.org/officeDocument/2006/relationships/notesMaster" Target="../notesMasters/notesMaster1.xml"/>
</Relationships>
</file>

<file path=ppt/notesSlides/_rels/notesSlide102.xml.rels><?xml version="1.0" encoding="UTF-8"?>
<Relationships xmlns="http://schemas.openxmlformats.org/package/2006/relationships"><Relationship Id="rId1" Type="http://schemas.openxmlformats.org/officeDocument/2006/relationships/slide" Target="../slides/slide102.xml"/><Relationship Id="rId2" Type="http://schemas.openxmlformats.org/officeDocument/2006/relationships/notesMaster" Target="../notesMasters/notesMaster1.xml"/>
</Relationships>
</file>

<file path=ppt/notesSlides/_rels/notesSlide103.xml.rels><?xml version="1.0" encoding="UTF-8"?>
<Relationships xmlns="http://schemas.openxmlformats.org/package/2006/relationships"><Relationship Id="rId1" Type="http://schemas.openxmlformats.org/officeDocument/2006/relationships/slide" Target="../slides/slide103.xml"/><Relationship Id="rId2" Type="http://schemas.openxmlformats.org/officeDocument/2006/relationships/notesMaster" Target="../notesMasters/notesMaster1.xml"/>
</Relationships>
</file>

<file path=ppt/notesSlides/_rels/notesSlide104.xml.rels><?xml version="1.0" encoding="UTF-8"?>
<Relationships xmlns="http://schemas.openxmlformats.org/package/2006/relationships"><Relationship Id="rId1" Type="http://schemas.openxmlformats.org/officeDocument/2006/relationships/slide" Target="../slides/slide104.xml"/><Relationship Id="rId2" Type="http://schemas.openxmlformats.org/officeDocument/2006/relationships/notesMaster" Target="../notesMasters/notesMaster1.xml"/>
</Relationships>
</file>

<file path=ppt/notesSlides/_rels/notesSlide105.xml.rels><?xml version="1.0" encoding="UTF-8"?>
<Relationships xmlns="http://schemas.openxmlformats.org/package/2006/relationships"><Relationship Id="rId1" Type="http://schemas.openxmlformats.org/officeDocument/2006/relationships/slide" Target="../slides/slide105.xml"/><Relationship Id="rId2" Type="http://schemas.openxmlformats.org/officeDocument/2006/relationships/notesMaster" Target="../notesMasters/notesMaster1.xml"/>
</Relationships>
</file>

<file path=ppt/notesSlides/_rels/notesSlide106.xml.rels><?xml version="1.0" encoding="UTF-8"?>
<Relationships xmlns="http://schemas.openxmlformats.org/package/2006/relationships"><Relationship Id="rId1" Type="http://schemas.openxmlformats.org/officeDocument/2006/relationships/slide" Target="../slides/slide106.xml"/><Relationship Id="rId2" Type="http://schemas.openxmlformats.org/officeDocument/2006/relationships/notesMaster" Target="../notesMasters/notesMaster1.xml"/>
</Relationships>
</file>

<file path=ppt/notesSlides/_rels/notesSlide107.xml.rels><?xml version="1.0" encoding="UTF-8"?>
<Relationships xmlns="http://schemas.openxmlformats.org/package/2006/relationships"><Relationship Id="rId1" Type="http://schemas.openxmlformats.org/officeDocument/2006/relationships/slide" Target="../slides/slide107.xml"/><Relationship Id="rId2" Type="http://schemas.openxmlformats.org/officeDocument/2006/relationships/notesMaster" Target="../notesMasters/notesMaster1.xml"/>
</Relationships>
</file>

<file path=ppt/notesSlides/_rels/notesSlide23.xml.rels><?xml version="1.0" encoding="UTF-8"?>
<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
</Relationships>
</file>

<file path=ppt/notesSlides/_rels/notesSlide29.xml.rels><?xml version="1.0" encoding="UTF-8"?>
<Relationships xmlns="http://schemas.openxmlformats.org/package/2006/relationships"><Relationship Id="rId1" Type="http://schemas.openxmlformats.org/officeDocument/2006/relationships/slide" Target="../slides/slide29.xml"/><Relationship Id="rId2" Type="http://schemas.openxmlformats.org/officeDocument/2006/relationships/notesMaster" Target="../notesMasters/notesMaster1.xml"/>
</Relationships>
</file>

<file path=ppt/notesSlides/_rels/notesSlide30.xml.rels><?xml version="1.0" encoding="UTF-8"?>
<Relationships xmlns="http://schemas.openxmlformats.org/package/2006/relationships"><Relationship Id="rId1" Type="http://schemas.openxmlformats.org/officeDocument/2006/relationships/slide" Target="../slides/slide30.xml"/><Relationship Id="rId2" Type="http://schemas.openxmlformats.org/officeDocument/2006/relationships/notesMaster" Target="../notesMasters/notesMaster1.xml"/>
</Relationships>
</file>

<file path=ppt/notesSlides/_rels/notesSlide31.xml.rels><?xml version="1.0" encoding="UTF-8"?>
<Relationships xmlns="http://schemas.openxmlformats.org/package/2006/relationships"><Relationship Id="rId1" Type="http://schemas.openxmlformats.org/officeDocument/2006/relationships/slide" Target="../slides/slide31.xml"/><Relationship Id="rId2" Type="http://schemas.openxmlformats.org/officeDocument/2006/relationships/notesMaster" Target="../notesMasters/notesMaster1.xml"/>
</Relationships>
</file>

<file path=ppt/notesSlides/_rels/notesSlide32.xml.rels><?xml version="1.0" encoding="UTF-8"?>
<Relationships xmlns="http://schemas.openxmlformats.org/package/2006/relationships"><Relationship Id="rId1" Type="http://schemas.openxmlformats.org/officeDocument/2006/relationships/slide" Target="../slides/slide32.xml"/><Relationship Id="rId2" Type="http://schemas.openxmlformats.org/officeDocument/2006/relationships/notesMaster" Target="../notesMasters/notesMaster1.xml"/>
</Relationships>
</file>

<file path=ppt/notesSlides/_rels/notesSlide33.xml.rels><?xml version="1.0" encoding="UTF-8"?>
<Relationships xmlns="http://schemas.openxmlformats.org/package/2006/relationships"><Relationship Id="rId1" Type="http://schemas.openxmlformats.org/officeDocument/2006/relationships/slide" Target="../slides/slide33.xml"/><Relationship Id="rId2" Type="http://schemas.openxmlformats.org/officeDocument/2006/relationships/notesMaster" Target="../notesMasters/notesMaster1.xml"/>
</Relationships>
</file>

<file path=ppt/notesSlides/_rels/notesSlide74.xml.rels><?xml version="1.0" encoding="UTF-8"?>
<Relationships xmlns="http://schemas.openxmlformats.org/package/2006/relationships"><Relationship Id="rId1" Type="http://schemas.openxmlformats.org/officeDocument/2006/relationships/slide" Target="../slides/slide74.xml"/><Relationship Id="rId2" Type="http://schemas.openxmlformats.org/officeDocument/2006/relationships/notesMaster" Target="../notesMasters/notesMaster1.xml"/>
</Relationships>
</file>

<file path=ppt/notesSlides/_rels/notesSlide76.xml.rels><?xml version="1.0" encoding="UTF-8"?>
<Relationships xmlns="http://schemas.openxmlformats.org/package/2006/relationships"><Relationship Id="rId1" Type="http://schemas.openxmlformats.org/officeDocument/2006/relationships/slide" Target="../slides/slide76.xml"/><Relationship Id="rId2" Type="http://schemas.openxmlformats.org/officeDocument/2006/relationships/notesMaster" Target="../notesMasters/notesMaster1.xml"/>
</Relationships>
</file>

<file path=ppt/notesSlides/_rels/notesSlide78.xml.rels><?xml version="1.0" encoding="UTF-8"?>
<Relationships xmlns="http://schemas.openxmlformats.org/package/2006/relationships"><Relationship Id="rId1" Type="http://schemas.openxmlformats.org/officeDocument/2006/relationships/slide" Target="../slides/slide78.xml"/><Relationship Id="rId2" Type="http://schemas.openxmlformats.org/officeDocument/2006/relationships/notesMaster" Target="../notesMasters/notesMaster1.xml"/>
</Relationships>
</file>

<file path=ppt/notesSlides/_rels/notesSlide79.xml.rels><?xml version="1.0" encoding="UTF-8"?>
<Relationships xmlns="http://schemas.openxmlformats.org/package/2006/relationships"><Relationship Id="rId1" Type="http://schemas.openxmlformats.org/officeDocument/2006/relationships/slide" Target="../slides/slide79.xml"/><Relationship Id="rId2" Type="http://schemas.openxmlformats.org/officeDocument/2006/relationships/notesMaster" Target="../notesMasters/notesMaster1.xml"/>
</Relationships>
</file>

<file path=ppt/notesSlides/_rels/notesSlide81.xml.rels><?xml version="1.0" encoding="UTF-8"?>
<Relationships xmlns="http://schemas.openxmlformats.org/package/2006/relationships"><Relationship Id="rId1" Type="http://schemas.openxmlformats.org/officeDocument/2006/relationships/slide" Target="../slides/slide81.xml"/><Relationship Id="rId2" Type="http://schemas.openxmlformats.org/officeDocument/2006/relationships/notesMaster" Target="../notesMasters/notesMaster1.xml"/>
</Relationships>
</file>

<file path=ppt/notesSlides/_rels/notesSlide82.xml.rels><?xml version="1.0" encoding="UTF-8"?>
<Relationships xmlns="http://schemas.openxmlformats.org/package/2006/relationships"><Relationship Id="rId1" Type="http://schemas.openxmlformats.org/officeDocument/2006/relationships/slide" Target="../slides/slide82.xml"/><Relationship Id="rId2" Type="http://schemas.openxmlformats.org/officeDocument/2006/relationships/notesMaster" Target="../notesMasters/notesMaster1.xml"/>
</Relationships>
</file>

<file path=ppt/notesSlides/_rels/notesSlide83.xml.rels><?xml version="1.0" encoding="UTF-8"?>
<Relationships xmlns="http://schemas.openxmlformats.org/package/2006/relationships"><Relationship Id="rId1" Type="http://schemas.openxmlformats.org/officeDocument/2006/relationships/slide" Target="../slides/slide83.xml"/><Relationship Id="rId2" Type="http://schemas.openxmlformats.org/officeDocument/2006/relationships/notesMaster" Target="../notesMasters/notesMaster1.xml"/>
</Relationships>
</file>

<file path=ppt/notesSlides/_rels/notesSlide87.xml.rels><?xml version="1.0" encoding="UTF-8"?>
<Relationships xmlns="http://schemas.openxmlformats.org/package/2006/relationships"><Relationship Id="rId1" Type="http://schemas.openxmlformats.org/officeDocument/2006/relationships/slide" Target="../slides/slide87.xml"/><Relationship Id="rId2" Type="http://schemas.openxmlformats.org/officeDocument/2006/relationships/notesMaster" Target="../notesMasters/notesMaster1.xml"/>
</Relationships>
</file>

<file path=ppt/notesSlides/_rels/notesSlide88.xml.rels><?xml version="1.0" encoding="UTF-8"?>
<Relationships xmlns="http://schemas.openxmlformats.org/package/2006/relationships"><Relationship Id="rId1" Type="http://schemas.openxmlformats.org/officeDocument/2006/relationships/slide" Target="../slides/slide88.xml"/><Relationship Id="rId2" Type="http://schemas.openxmlformats.org/officeDocument/2006/relationships/notesMaster" Target="../notesMasters/notesMaster1.xml"/>
</Relationships>
</file>

<file path=ppt/notesSlides/_rels/notesSlide89.xml.rels><?xml version="1.0" encoding="UTF-8"?>
<Relationships xmlns="http://schemas.openxmlformats.org/package/2006/relationships"><Relationship Id="rId1" Type="http://schemas.openxmlformats.org/officeDocument/2006/relationships/slide" Target="../slides/slide89.xml"/><Relationship Id="rId2" Type="http://schemas.openxmlformats.org/officeDocument/2006/relationships/notesMaster" Target="../notesMasters/notesMaster1.xml"/>
</Relationships>
</file>

<file path=ppt/notesSlides/_rels/notesSlide90.xml.rels><?xml version="1.0" encoding="UTF-8"?>
<Relationships xmlns="http://schemas.openxmlformats.org/package/2006/relationships"><Relationship Id="rId1" Type="http://schemas.openxmlformats.org/officeDocument/2006/relationships/slide" Target="../slides/slide90.xml"/><Relationship Id="rId2" Type="http://schemas.openxmlformats.org/officeDocument/2006/relationships/notesMaster" Target="../notesMasters/notesMaster1.xml"/>
</Relationships>
</file>

<file path=ppt/notesSlides/_rels/notesSlide91.xml.rels><?xml version="1.0" encoding="UTF-8"?>
<Relationships xmlns="http://schemas.openxmlformats.org/package/2006/relationships"><Relationship Id="rId1" Type="http://schemas.openxmlformats.org/officeDocument/2006/relationships/slide" Target="../slides/slide91.xml"/><Relationship Id="rId2" Type="http://schemas.openxmlformats.org/officeDocument/2006/relationships/notesMaster" Target="../notesMasters/notesMaster1.xml"/>
</Relationships>
</file>

<file path=ppt/notesSlides/_rels/notesSlide92.xml.rels><?xml version="1.0" encoding="UTF-8"?>
<Relationships xmlns="http://schemas.openxmlformats.org/package/2006/relationships"><Relationship Id="rId1" Type="http://schemas.openxmlformats.org/officeDocument/2006/relationships/slide" Target="../slides/slide92.xml"/><Relationship Id="rId2" Type="http://schemas.openxmlformats.org/officeDocument/2006/relationships/notesMaster" Target="../notesMasters/notesMaster1.xml"/>
</Relationships>
</file>

<file path=ppt/notesSlides/_rels/notesSlide93.xml.rels><?xml version="1.0" encoding="UTF-8"?>
<Relationships xmlns="http://schemas.openxmlformats.org/package/2006/relationships"><Relationship Id="rId1" Type="http://schemas.openxmlformats.org/officeDocument/2006/relationships/slide" Target="../slides/slide93.xml"/><Relationship Id="rId2" Type="http://schemas.openxmlformats.org/officeDocument/2006/relationships/notesMaster" Target="../notesMasters/notesMaster1.xml"/>
</Relationships>
</file>

<file path=ppt/notesSlides/_rels/notesSlide94.xml.rels><?xml version="1.0" encoding="UTF-8"?>
<Relationships xmlns="http://schemas.openxmlformats.org/package/2006/relationships"><Relationship Id="rId1" Type="http://schemas.openxmlformats.org/officeDocument/2006/relationships/slide" Target="../slides/slide94.xml"/><Relationship Id="rId2" Type="http://schemas.openxmlformats.org/officeDocument/2006/relationships/notesMaster" Target="../notesMasters/notesMaster1.xml"/>
</Relationships>
</file>

<file path=ppt/notesSlides/_rels/notesSlide95.xml.rels><?xml version="1.0" encoding="UTF-8"?>
<Relationships xmlns="http://schemas.openxmlformats.org/package/2006/relationships"><Relationship Id="rId1" Type="http://schemas.openxmlformats.org/officeDocument/2006/relationships/slide" Target="../slides/slide95.xml"/><Relationship Id="rId2" Type="http://schemas.openxmlformats.org/officeDocument/2006/relationships/notesMaster" Target="../notesMasters/notesMaster1.xml"/>
</Relationships>
</file>

<file path=ppt/notesSlides/_rels/notesSlide96.xml.rels><?xml version="1.0" encoding="UTF-8"?>
<Relationships xmlns="http://schemas.openxmlformats.org/package/2006/relationships"><Relationship Id="rId1" Type="http://schemas.openxmlformats.org/officeDocument/2006/relationships/slide" Target="../slides/slide96.xml"/><Relationship Id="rId2" Type="http://schemas.openxmlformats.org/officeDocument/2006/relationships/notesMaster" Target="../notesMasters/notesMaster1.xml"/>
</Relationships>
</file>

<file path=ppt/notesSlides/_rels/notesSlide97.xml.rels><?xml version="1.0" encoding="UTF-8"?>
<Relationships xmlns="http://schemas.openxmlformats.org/package/2006/relationships"><Relationship Id="rId1" Type="http://schemas.openxmlformats.org/officeDocument/2006/relationships/slide" Target="../slides/slide97.xml"/><Relationship Id="rId2" Type="http://schemas.openxmlformats.org/officeDocument/2006/relationships/notesMaster" Target="../notesMasters/notesMaster1.xml"/>
</Relationships>
</file>

<file path=ppt/notesSlides/_rels/notesSlide98.xml.rels><?xml version="1.0" encoding="UTF-8"?>
<Relationships xmlns="http://schemas.openxmlformats.org/package/2006/relationships"><Relationship Id="rId1" Type="http://schemas.openxmlformats.org/officeDocument/2006/relationships/slide" Target="../slides/slide98.xml"/><Relationship Id="rId2" Type="http://schemas.openxmlformats.org/officeDocument/2006/relationships/notesMaster" Target="../notesMasters/notesMaster1.xml"/>
</Relationships>
</file>

<file path=ppt/notesSlides/_rels/notesSlide99.xml.rels><?xml version="1.0" encoding="UTF-8"?>
<Relationships xmlns="http://schemas.openxmlformats.org/package/2006/relationships"><Relationship Id="rId1" Type="http://schemas.openxmlformats.org/officeDocument/2006/relationships/slide" Target="../slides/slide9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7"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18" name="TextShape 2"/>
          <p:cNvSpPr txBox="1"/>
          <p:nvPr/>
        </p:nvSpPr>
        <p:spPr>
          <a:xfrm>
            <a:off x="3884760" y="9428760"/>
            <a:ext cx="2971440" cy="497520"/>
          </a:xfrm>
          <a:prstGeom prst="rect">
            <a:avLst/>
          </a:prstGeom>
          <a:noFill/>
          <a:ln>
            <a:noFill/>
          </a:ln>
        </p:spPr>
        <p:txBody>
          <a:bodyPr anchor="b"/>
          <a:p>
            <a:pPr algn="r">
              <a:lnSpc>
                <a:spcPct val="100000"/>
              </a:lnSpc>
            </a:pPr>
            <a:fld id="{F30F323C-A093-43F5-B923-C53DA3F6F343}"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10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1"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72" name="TextShape 2"/>
          <p:cNvSpPr txBox="1"/>
          <p:nvPr/>
        </p:nvSpPr>
        <p:spPr>
          <a:xfrm>
            <a:off x="3884760" y="9428760"/>
            <a:ext cx="2971440" cy="497520"/>
          </a:xfrm>
          <a:prstGeom prst="rect">
            <a:avLst/>
          </a:prstGeom>
          <a:noFill/>
          <a:ln>
            <a:noFill/>
          </a:ln>
        </p:spPr>
        <p:txBody>
          <a:bodyPr anchor="b"/>
          <a:p>
            <a:pPr algn="r">
              <a:lnSpc>
                <a:spcPct val="100000"/>
              </a:lnSpc>
            </a:pPr>
            <a:fld id="{E4A836B8-DDC3-4AA9-9E09-6050973CC44A}"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10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3"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74" name="TextShape 2"/>
          <p:cNvSpPr txBox="1"/>
          <p:nvPr/>
        </p:nvSpPr>
        <p:spPr>
          <a:xfrm>
            <a:off x="3884760" y="9428760"/>
            <a:ext cx="2971440" cy="497520"/>
          </a:xfrm>
          <a:prstGeom prst="rect">
            <a:avLst/>
          </a:prstGeom>
          <a:noFill/>
          <a:ln>
            <a:noFill/>
          </a:ln>
        </p:spPr>
        <p:txBody>
          <a:bodyPr anchor="b"/>
          <a:p>
            <a:pPr algn="r">
              <a:lnSpc>
                <a:spcPct val="100000"/>
              </a:lnSpc>
            </a:pPr>
            <a:fld id="{94F86A30-91CA-4F31-9652-F27C47AAC0D2}"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10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5"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76" name="TextShape 2"/>
          <p:cNvSpPr txBox="1"/>
          <p:nvPr/>
        </p:nvSpPr>
        <p:spPr>
          <a:xfrm>
            <a:off x="3884760" y="9428760"/>
            <a:ext cx="2971440" cy="497520"/>
          </a:xfrm>
          <a:prstGeom prst="rect">
            <a:avLst/>
          </a:prstGeom>
          <a:noFill/>
          <a:ln>
            <a:noFill/>
          </a:ln>
        </p:spPr>
        <p:txBody>
          <a:bodyPr anchor="b"/>
          <a:p>
            <a:pPr algn="r">
              <a:lnSpc>
                <a:spcPct val="100000"/>
              </a:lnSpc>
            </a:pPr>
            <a:fld id="{B7BF2AC1-0DC7-4FBD-A53C-0960859228FD}"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10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7"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78" name="TextShape 2"/>
          <p:cNvSpPr txBox="1"/>
          <p:nvPr/>
        </p:nvSpPr>
        <p:spPr>
          <a:xfrm>
            <a:off x="3884760" y="9428760"/>
            <a:ext cx="2971440" cy="497520"/>
          </a:xfrm>
          <a:prstGeom prst="rect">
            <a:avLst/>
          </a:prstGeom>
          <a:noFill/>
          <a:ln>
            <a:noFill/>
          </a:ln>
        </p:spPr>
        <p:txBody>
          <a:bodyPr anchor="b"/>
          <a:p>
            <a:pPr algn="r">
              <a:lnSpc>
                <a:spcPct val="100000"/>
              </a:lnSpc>
            </a:pPr>
            <a:fld id="{A1A72F02-C252-4821-8FE2-2A60473CC96B}"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10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9"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80" name="TextShape 2"/>
          <p:cNvSpPr txBox="1"/>
          <p:nvPr/>
        </p:nvSpPr>
        <p:spPr>
          <a:xfrm>
            <a:off x="3884760" y="9428760"/>
            <a:ext cx="2971440" cy="497520"/>
          </a:xfrm>
          <a:prstGeom prst="rect">
            <a:avLst/>
          </a:prstGeom>
          <a:noFill/>
          <a:ln>
            <a:noFill/>
          </a:ln>
        </p:spPr>
        <p:txBody>
          <a:bodyPr anchor="b"/>
          <a:p>
            <a:pPr algn="r">
              <a:lnSpc>
                <a:spcPct val="100000"/>
              </a:lnSpc>
            </a:pPr>
            <a:fld id="{324833C4-408F-436C-8A61-B1C1E06696CF}"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10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1"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82" name="TextShape 2"/>
          <p:cNvSpPr txBox="1"/>
          <p:nvPr/>
        </p:nvSpPr>
        <p:spPr>
          <a:xfrm>
            <a:off x="3884760" y="9428760"/>
            <a:ext cx="2971440" cy="497520"/>
          </a:xfrm>
          <a:prstGeom prst="rect">
            <a:avLst/>
          </a:prstGeom>
          <a:noFill/>
          <a:ln>
            <a:noFill/>
          </a:ln>
        </p:spPr>
        <p:txBody>
          <a:bodyPr anchor="b"/>
          <a:p>
            <a:pPr algn="r">
              <a:lnSpc>
                <a:spcPct val="100000"/>
              </a:lnSpc>
            </a:pPr>
            <a:fld id="{8275F087-2A47-4E78-9DDA-1A36BC53C5F6}"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10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3"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84" name="TextShape 2"/>
          <p:cNvSpPr txBox="1"/>
          <p:nvPr/>
        </p:nvSpPr>
        <p:spPr>
          <a:xfrm>
            <a:off x="3884760" y="9428760"/>
            <a:ext cx="2971440" cy="497520"/>
          </a:xfrm>
          <a:prstGeom prst="rect">
            <a:avLst/>
          </a:prstGeom>
          <a:noFill/>
          <a:ln>
            <a:noFill/>
          </a:ln>
        </p:spPr>
        <p:txBody>
          <a:bodyPr anchor="b"/>
          <a:p>
            <a:pPr algn="r">
              <a:lnSpc>
                <a:spcPct val="100000"/>
              </a:lnSpc>
            </a:pPr>
            <a:fld id="{D98E63AC-1BD0-4941-B16F-0D5997289E97}"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2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9"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20" name="TextShape 2"/>
          <p:cNvSpPr txBox="1"/>
          <p:nvPr/>
        </p:nvSpPr>
        <p:spPr>
          <a:xfrm>
            <a:off x="3884760" y="9428760"/>
            <a:ext cx="2971440" cy="497520"/>
          </a:xfrm>
          <a:prstGeom prst="rect">
            <a:avLst/>
          </a:prstGeom>
          <a:noFill/>
          <a:ln>
            <a:noFill/>
          </a:ln>
        </p:spPr>
        <p:txBody>
          <a:bodyPr anchor="b"/>
          <a:p>
            <a:pPr algn="r">
              <a:lnSpc>
                <a:spcPct val="100000"/>
              </a:lnSpc>
            </a:pPr>
            <a:fld id="{6BE129CA-3499-4563-97BB-921C7366A37F}"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2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1"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22" name="TextShape 2"/>
          <p:cNvSpPr txBox="1"/>
          <p:nvPr/>
        </p:nvSpPr>
        <p:spPr>
          <a:xfrm>
            <a:off x="3884760" y="9428760"/>
            <a:ext cx="2971440" cy="497520"/>
          </a:xfrm>
          <a:prstGeom prst="rect">
            <a:avLst/>
          </a:prstGeom>
          <a:noFill/>
          <a:ln>
            <a:noFill/>
          </a:ln>
        </p:spPr>
        <p:txBody>
          <a:bodyPr anchor="b"/>
          <a:p>
            <a:pPr algn="r">
              <a:lnSpc>
                <a:spcPct val="100000"/>
              </a:lnSpc>
            </a:pPr>
            <a:fld id="{0ACD80A4-E12A-49A7-B593-B01931DE2D68}"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3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24" name="TextShape 2"/>
          <p:cNvSpPr txBox="1"/>
          <p:nvPr/>
        </p:nvSpPr>
        <p:spPr>
          <a:xfrm>
            <a:off x="3884760" y="9428760"/>
            <a:ext cx="2971440" cy="497520"/>
          </a:xfrm>
          <a:prstGeom prst="rect">
            <a:avLst/>
          </a:prstGeom>
          <a:noFill/>
          <a:ln>
            <a:noFill/>
          </a:ln>
        </p:spPr>
        <p:txBody>
          <a:bodyPr anchor="b"/>
          <a:p>
            <a:pPr algn="r">
              <a:lnSpc>
                <a:spcPct val="100000"/>
              </a:lnSpc>
            </a:pPr>
            <a:fld id="{FF6A69DC-0848-4545-AB7F-95AD788E8BFE}"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3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5"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26" name="TextShape 2"/>
          <p:cNvSpPr txBox="1"/>
          <p:nvPr/>
        </p:nvSpPr>
        <p:spPr>
          <a:xfrm>
            <a:off x="3884760" y="9428760"/>
            <a:ext cx="2971440" cy="497520"/>
          </a:xfrm>
          <a:prstGeom prst="rect">
            <a:avLst/>
          </a:prstGeom>
          <a:noFill/>
          <a:ln>
            <a:noFill/>
          </a:ln>
        </p:spPr>
        <p:txBody>
          <a:bodyPr anchor="b"/>
          <a:p>
            <a:pPr algn="r">
              <a:lnSpc>
                <a:spcPct val="100000"/>
              </a:lnSpc>
            </a:pPr>
            <a:fld id="{CD9C59F9-DE98-49F9-A249-65123904758C}"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3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7"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28" name="TextShape 2"/>
          <p:cNvSpPr txBox="1"/>
          <p:nvPr/>
        </p:nvSpPr>
        <p:spPr>
          <a:xfrm>
            <a:off x="3884760" y="9428760"/>
            <a:ext cx="2971440" cy="497520"/>
          </a:xfrm>
          <a:prstGeom prst="rect">
            <a:avLst/>
          </a:prstGeom>
          <a:noFill/>
          <a:ln>
            <a:noFill/>
          </a:ln>
        </p:spPr>
        <p:txBody>
          <a:bodyPr anchor="b"/>
          <a:p>
            <a:pPr algn="r">
              <a:lnSpc>
                <a:spcPct val="100000"/>
              </a:lnSpc>
            </a:pPr>
            <a:fld id="{9778571D-2D66-48A1-801B-C6D299C3AB01}"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3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9"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30" name="TextShape 2"/>
          <p:cNvSpPr txBox="1"/>
          <p:nvPr/>
        </p:nvSpPr>
        <p:spPr>
          <a:xfrm>
            <a:off x="3884760" y="9428760"/>
            <a:ext cx="2971440" cy="497520"/>
          </a:xfrm>
          <a:prstGeom prst="rect">
            <a:avLst/>
          </a:prstGeom>
          <a:noFill/>
          <a:ln>
            <a:noFill/>
          </a:ln>
        </p:spPr>
        <p:txBody>
          <a:bodyPr anchor="b"/>
          <a:p>
            <a:pPr algn="r">
              <a:lnSpc>
                <a:spcPct val="100000"/>
              </a:lnSpc>
            </a:pPr>
            <a:fld id="{ECEEE824-E953-45FF-AB2A-915A040C29EE}"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7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1"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32" name="TextShape 2"/>
          <p:cNvSpPr txBox="1"/>
          <p:nvPr/>
        </p:nvSpPr>
        <p:spPr>
          <a:xfrm>
            <a:off x="3884760" y="9428760"/>
            <a:ext cx="2971440" cy="497520"/>
          </a:xfrm>
          <a:prstGeom prst="rect">
            <a:avLst/>
          </a:prstGeom>
          <a:noFill/>
          <a:ln>
            <a:noFill/>
          </a:ln>
        </p:spPr>
        <p:txBody>
          <a:bodyPr anchor="b"/>
          <a:p>
            <a:pPr algn="r">
              <a:lnSpc>
                <a:spcPct val="100000"/>
              </a:lnSpc>
            </a:pPr>
            <a:fld id="{6865B472-CA37-4198-A4A3-27C612827315}"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7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3"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34" name="TextShape 2"/>
          <p:cNvSpPr txBox="1"/>
          <p:nvPr/>
        </p:nvSpPr>
        <p:spPr>
          <a:xfrm>
            <a:off x="3884760" y="9428760"/>
            <a:ext cx="2971440" cy="497520"/>
          </a:xfrm>
          <a:prstGeom prst="rect">
            <a:avLst/>
          </a:prstGeom>
          <a:noFill/>
          <a:ln>
            <a:noFill/>
          </a:ln>
        </p:spPr>
        <p:txBody>
          <a:bodyPr anchor="b"/>
          <a:p>
            <a:pPr algn="r">
              <a:lnSpc>
                <a:spcPct val="100000"/>
              </a:lnSpc>
            </a:pPr>
            <a:fld id="{3C8BBB34-FEFC-4770-915D-B456F7E16BE6}"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7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5"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36" name="TextShape 2"/>
          <p:cNvSpPr txBox="1"/>
          <p:nvPr/>
        </p:nvSpPr>
        <p:spPr>
          <a:xfrm>
            <a:off x="3884760" y="9428760"/>
            <a:ext cx="2971440" cy="497520"/>
          </a:xfrm>
          <a:prstGeom prst="rect">
            <a:avLst/>
          </a:prstGeom>
          <a:noFill/>
          <a:ln>
            <a:noFill/>
          </a:ln>
        </p:spPr>
        <p:txBody>
          <a:bodyPr anchor="b"/>
          <a:p>
            <a:pPr algn="r">
              <a:lnSpc>
                <a:spcPct val="100000"/>
              </a:lnSpc>
            </a:pPr>
            <a:fld id="{591A9302-DA18-49E7-B347-81CE6E9F3410}"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7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7"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38" name="TextShape 2"/>
          <p:cNvSpPr txBox="1"/>
          <p:nvPr/>
        </p:nvSpPr>
        <p:spPr>
          <a:xfrm>
            <a:off x="3884760" y="9428760"/>
            <a:ext cx="2971440" cy="497520"/>
          </a:xfrm>
          <a:prstGeom prst="rect">
            <a:avLst/>
          </a:prstGeom>
          <a:noFill/>
          <a:ln>
            <a:noFill/>
          </a:ln>
        </p:spPr>
        <p:txBody>
          <a:bodyPr anchor="b"/>
          <a:p>
            <a:pPr algn="r">
              <a:lnSpc>
                <a:spcPct val="100000"/>
              </a:lnSpc>
            </a:pPr>
            <a:fld id="{548FA355-DECE-48F4-AB9E-DBC783803EDA}"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8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9"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40" name="TextShape 2"/>
          <p:cNvSpPr txBox="1"/>
          <p:nvPr/>
        </p:nvSpPr>
        <p:spPr>
          <a:xfrm>
            <a:off x="3884760" y="9428760"/>
            <a:ext cx="2971440" cy="497520"/>
          </a:xfrm>
          <a:prstGeom prst="rect">
            <a:avLst/>
          </a:prstGeom>
          <a:noFill/>
          <a:ln>
            <a:noFill/>
          </a:ln>
        </p:spPr>
        <p:txBody>
          <a:bodyPr anchor="b"/>
          <a:p>
            <a:pPr algn="r">
              <a:lnSpc>
                <a:spcPct val="100000"/>
              </a:lnSpc>
            </a:pPr>
            <a:fld id="{DCDD0521-0063-4DD8-92F8-0C58FCF6C321}"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8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1"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42" name="TextShape 2"/>
          <p:cNvSpPr txBox="1"/>
          <p:nvPr/>
        </p:nvSpPr>
        <p:spPr>
          <a:xfrm>
            <a:off x="3884760" y="9428760"/>
            <a:ext cx="2971440" cy="497520"/>
          </a:xfrm>
          <a:prstGeom prst="rect">
            <a:avLst/>
          </a:prstGeom>
          <a:noFill/>
          <a:ln>
            <a:noFill/>
          </a:ln>
        </p:spPr>
        <p:txBody>
          <a:bodyPr anchor="b"/>
          <a:p>
            <a:pPr algn="r">
              <a:lnSpc>
                <a:spcPct val="100000"/>
              </a:lnSpc>
            </a:pPr>
            <a:fld id="{8A1A138F-4BD4-45DA-B2CA-248F8165F241}"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8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3"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44" name="TextShape 2"/>
          <p:cNvSpPr txBox="1"/>
          <p:nvPr/>
        </p:nvSpPr>
        <p:spPr>
          <a:xfrm>
            <a:off x="3884760" y="9428760"/>
            <a:ext cx="2971440" cy="497520"/>
          </a:xfrm>
          <a:prstGeom prst="rect">
            <a:avLst/>
          </a:prstGeom>
          <a:noFill/>
          <a:ln>
            <a:noFill/>
          </a:ln>
        </p:spPr>
        <p:txBody>
          <a:bodyPr anchor="b"/>
          <a:p>
            <a:pPr algn="r">
              <a:lnSpc>
                <a:spcPct val="100000"/>
              </a:lnSpc>
            </a:pPr>
            <a:fld id="{3FAEAFE8-9EBB-491E-90F9-6835847FA089}"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8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5"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46" name="TextShape 2"/>
          <p:cNvSpPr txBox="1"/>
          <p:nvPr/>
        </p:nvSpPr>
        <p:spPr>
          <a:xfrm>
            <a:off x="3884760" y="9428760"/>
            <a:ext cx="2971440" cy="497520"/>
          </a:xfrm>
          <a:prstGeom prst="rect">
            <a:avLst/>
          </a:prstGeom>
          <a:noFill/>
          <a:ln>
            <a:noFill/>
          </a:ln>
        </p:spPr>
        <p:txBody>
          <a:bodyPr anchor="b"/>
          <a:p>
            <a:pPr algn="r">
              <a:lnSpc>
                <a:spcPct val="100000"/>
              </a:lnSpc>
            </a:pPr>
            <a:fld id="{61A7F0FB-6C9C-48C9-979E-C7AEF482AFAE}"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8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7"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48" name="TextShape 2"/>
          <p:cNvSpPr txBox="1"/>
          <p:nvPr/>
        </p:nvSpPr>
        <p:spPr>
          <a:xfrm>
            <a:off x="3884760" y="9428760"/>
            <a:ext cx="2971440" cy="497520"/>
          </a:xfrm>
          <a:prstGeom prst="rect">
            <a:avLst/>
          </a:prstGeom>
          <a:noFill/>
          <a:ln>
            <a:noFill/>
          </a:ln>
        </p:spPr>
        <p:txBody>
          <a:bodyPr anchor="b"/>
          <a:p>
            <a:pPr algn="r">
              <a:lnSpc>
                <a:spcPct val="100000"/>
              </a:lnSpc>
            </a:pPr>
            <a:fld id="{4E72FAC3-EC6A-4B68-ADEE-07EC3B3F82DE}"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8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9"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50" name="TextShape 2"/>
          <p:cNvSpPr txBox="1"/>
          <p:nvPr/>
        </p:nvSpPr>
        <p:spPr>
          <a:xfrm>
            <a:off x="3884760" y="9428760"/>
            <a:ext cx="2971440" cy="497520"/>
          </a:xfrm>
          <a:prstGeom prst="rect">
            <a:avLst/>
          </a:prstGeom>
          <a:noFill/>
          <a:ln>
            <a:noFill/>
          </a:ln>
        </p:spPr>
        <p:txBody>
          <a:bodyPr anchor="b"/>
          <a:p>
            <a:pPr algn="r">
              <a:lnSpc>
                <a:spcPct val="100000"/>
              </a:lnSpc>
            </a:pPr>
            <a:fld id="{DE60458D-2EC1-4F6D-B98D-9367C353EB06}"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9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1"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52" name="TextShape 2"/>
          <p:cNvSpPr txBox="1"/>
          <p:nvPr/>
        </p:nvSpPr>
        <p:spPr>
          <a:xfrm>
            <a:off x="3884760" y="9428760"/>
            <a:ext cx="2971440" cy="497520"/>
          </a:xfrm>
          <a:prstGeom prst="rect">
            <a:avLst/>
          </a:prstGeom>
          <a:noFill/>
          <a:ln>
            <a:noFill/>
          </a:ln>
        </p:spPr>
        <p:txBody>
          <a:bodyPr anchor="b"/>
          <a:p>
            <a:pPr algn="r">
              <a:lnSpc>
                <a:spcPct val="100000"/>
              </a:lnSpc>
            </a:pPr>
            <a:fld id="{5C09F3BC-49B6-4883-9FE6-70C2DB56DEC5}"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9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3"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54" name="TextShape 2"/>
          <p:cNvSpPr txBox="1"/>
          <p:nvPr/>
        </p:nvSpPr>
        <p:spPr>
          <a:xfrm>
            <a:off x="3884760" y="9428760"/>
            <a:ext cx="2971440" cy="497520"/>
          </a:xfrm>
          <a:prstGeom prst="rect">
            <a:avLst/>
          </a:prstGeom>
          <a:noFill/>
          <a:ln>
            <a:noFill/>
          </a:ln>
        </p:spPr>
        <p:txBody>
          <a:bodyPr anchor="b"/>
          <a:p>
            <a:pPr algn="r">
              <a:lnSpc>
                <a:spcPct val="100000"/>
              </a:lnSpc>
            </a:pPr>
            <a:fld id="{F78650EC-72F1-42F5-8DEA-ADD6AAD2C48E}"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9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5"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56" name="TextShape 2"/>
          <p:cNvSpPr txBox="1"/>
          <p:nvPr/>
        </p:nvSpPr>
        <p:spPr>
          <a:xfrm>
            <a:off x="3884760" y="9428760"/>
            <a:ext cx="2971440" cy="497520"/>
          </a:xfrm>
          <a:prstGeom prst="rect">
            <a:avLst/>
          </a:prstGeom>
          <a:noFill/>
          <a:ln>
            <a:noFill/>
          </a:ln>
        </p:spPr>
        <p:txBody>
          <a:bodyPr anchor="b"/>
          <a:p>
            <a:pPr algn="r">
              <a:lnSpc>
                <a:spcPct val="100000"/>
              </a:lnSpc>
            </a:pPr>
            <a:fld id="{9D487873-C1A3-48D0-BC63-B012BF1FE5CC}"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9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7"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58" name="TextShape 2"/>
          <p:cNvSpPr txBox="1"/>
          <p:nvPr/>
        </p:nvSpPr>
        <p:spPr>
          <a:xfrm>
            <a:off x="3884760" y="9428760"/>
            <a:ext cx="2971440" cy="497520"/>
          </a:xfrm>
          <a:prstGeom prst="rect">
            <a:avLst/>
          </a:prstGeom>
          <a:noFill/>
          <a:ln>
            <a:noFill/>
          </a:ln>
        </p:spPr>
        <p:txBody>
          <a:bodyPr anchor="b"/>
          <a:p>
            <a:pPr algn="r">
              <a:lnSpc>
                <a:spcPct val="100000"/>
              </a:lnSpc>
            </a:pPr>
            <a:fld id="{EAE4A48B-DE76-44B3-BB83-2EADA6805F89}"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9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60" name="TextShape 2"/>
          <p:cNvSpPr txBox="1"/>
          <p:nvPr/>
        </p:nvSpPr>
        <p:spPr>
          <a:xfrm>
            <a:off x="3884760" y="9428760"/>
            <a:ext cx="2971440" cy="497520"/>
          </a:xfrm>
          <a:prstGeom prst="rect">
            <a:avLst/>
          </a:prstGeom>
          <a:noFill/>
          <a:ln>
            <a:noFill/>
          </a:ln>
        </p:spPr>
        <p:txBody>
          <a:bodyPr anchor="b"/>
          <a:p>
            <a:pPr algn="r">
              <a:lnSpc>
                <a:spcPct val="100000"/>
              </a:lnSpc>
            </a:pPr>
            <a:fld id="{A9DD334E-18DE-42F3-9639-C4CEACFD49A8}"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9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1"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62" name="TextShape 2"/>
          <p:cNvSpPr txBox="1"/>
          <p:nvPr/>
        </p:nvSpPr>
        <p:spPr>
          <a:xfrm>
            <a:off x="3884760" y="9428760"/>
            <a:ext cx="2971440" cy="497520"/>
          </a:xfrm>
          <a:prstGeom prst="rect">
            <a:avLst/>
          </a:prstGeom>
          <a:noFill/>
          <a:ln>
            <a:noFill/>
          </a:ln>
        </p:spPr>
        <p:txBody>
          <a:bodyPr anchor="b"/>
          <a:p>
            <a:pPr algn="r">
              <a:lnSpc>
                <a:spcPct val="100000"/>
              </a:lnSpc>
            </a:pPr>
            <a:fld id="{DC688575-4EAC-4222-A083-FA1ED23906AD}"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9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64" name="TextShape 2"/>
          <p:cNvSpPr txBox="1"/>
          <p:nvPr/>
        </p:nvSpPr>
        <p:spPr>
          <a:xfrm>
            <a:off x="3884760" y="9428760"/>
            <a:ext cx="2971440" cy="497520"/>
          </a:xfrm>
          <a:prstGeom prst="rect">
            <a:avLst/>
          </a:prstGeom>
          <a:noFill/>
          <a:ln>
            <a:noFill/>
          </a:ln>
        </p:spPr>
        <p:txBody>
          <a:bodyPr anchor="b"/>
          <a:p>
            <a:pPr algn="r">
              <a:lnSpc>
                <a:spcPct val="100000"/>
              </a:lnSpc>
            </a:pPr>
            <a:fld id="{C5450C6B-B74B-40A5-B997-5361CC0CAE1F}"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9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66" name="TextShape 2"/>
          <p:cNvSpPr txBox="1"/>
          <p:nvPr/>
        </p:nvSpPr>
        <p:spPr>
          <a:xfrm>
            <a:off x="3884760" y="9428760"/>
            <a:ext cx="2971440" cy="497520"/>
          </a:xfrm>
          <a:prstGeom prst="rect">
            <a:avLst/>
          </a:prstGeom>
          <a:noFill/>
          <a:ln>
            <a:noFill/>
          </a:ln>
        </p:spPr>
        <p:txBody>
          <a:bodyPr anchor="b"/>
          <a:p>
            <a:pPr algn="r">
              <a:lnSpc>
                <a:spcPct val="100000"/>
              </a:lnSpc>
            </a:pPr>
            <a:fld id="{443F446F-B501-46C4-B5D8-60F11C74DA95}"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9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7"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68" name="TextShape 2"/>
          <p:cNvSpPr txBox="1"/>
          <p:nvPr/>
        </p:nvSpPr>
        <p:spPr>
          <a:xfrm>
            <a:off x="3884760" y="9428760"/>
            <a:ext cx="2971440" cy="497520"/>
          </a:xfrm>
          <a:prstGeom prst="rect">
            <a:avLst/>
          </a:prstGeom>
          <a:noFill/>
          <a:ln>
            <a:noFill/>
          </a:ln>
        </p:spPr>
        <p:txBody>
          <a:bodyPr anchor="b"/>
          <a:p>
            <a:pPr algn="r">
              <a:lnSpc>
                <a:spcPct val="100000"/>
              </a:lnSpc>
            </a:pPr>
            <a:fld id="{C48F6692-B5FC-49D0-AC00-92F1C49F94E4}"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notesSlides/notesSlide9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9" name="PlaceHolder 1"/>
          <p:cNvSpPr>
            <a:spLocks noGrp="1"/>
          </p:cNvSpPr>
          <p:nvPr>
            <p:ph type="body"/>
          </p:nvPr>
        </p:nvSpPr>
        <p:spPr>
          <a:xfrm>
            <a:off x="685800" y="4777200"/>
            <a:ext cx="5486040" cy="3908160"/>
          </a:xfrm>
          <a:prstGeom prst="rect">
            <a:avLst/>
          </a:prstGeom>
        </p:spPr>
        <p:txBody>
          <a:bodyPr/>
          <a:p>
            <a:endParaRPr b="0" lang="tr-TR" sz="2000" spc="-1" strike="noStrike">
              <a:solidFill>
                <a:srgbClr val="000000"/>
              </a:solidFill>
              <a:uFill>
                <a:solidFill>
                  <a:srgbClr val="ffffff"/>
                </a:solidFill>
              </a:uFill>
              <a:latin typeface="Arial"/>
            </a:endParaRPr>
          </a:p>
        </p:txBody>
      </p:sp>
      <p:sp>
        <p:nvSpPr>
          <p:cNvPr id="370" name="TextShape 2"/>
          <p:cNvSpPr txBox="1"/>
          <p:nvPr/>
        </p:nvSpPr>
        <p:spPr>
          <a:xfrm>
            <a:off x="3884760" y="9428760"/>
            <a:ext cx="2971440" cy="497520"/>
          </a:xfrm>
          <a:prstGeom prst="rect">
            <a:avLst/>
          </a:prstGeom>
          <a:noFill/>
          <a:ln>
            <a:noFill/>
          </a:ln>
        </p:spPr>
        <p:txBody>
          <a:bodyPr anchor="b"/>
          <a:p>
            <a:pPr algn="r">
              <a:lnSpc>
                <a:spcPct val="100000"/>
              </a:lnSpc>
            </a:pPr>
            <a:fld id="{639ECF62-ED90-455E-BB68-FB38BB938F74}" type="slidenum">
              <a:rPr b="0" lang="tr-TR" sz="1200" spc="-1" strike="noStrike">
                <a:solidFill>
                  <a:srgbClr val="000000"/>
                </a:solidFill>
                <a:uFill>
                  <a:solidFill>
                    <a:srgbClr val="ffffff"/>
                  </a:solidFill>
                </a:uFill>
                <a:latin typeface="+mn-lt"/>
                <a:ea typeface="+mn-ea"/>
              </a:rPr>
              <a:t>&lt;number&gt;</a:t>
            </a:fld>
            <a:endParaRPr b="0" lang="tr-TR" sz="1200" spc="-1" strike="noStrike">
              <a:solidFill>
                <a:srgbClr val="000000"/>
              </a:solidFill>
              <a:uFill>
                <a:solidFill>
                  <a:srgbClr val="ffffff"/>
                </a:solidFill>
              </a:uFill>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28" name="PlaceHolder 2"/>
          <p:cNvSpPr>
            <a:spLocks noGrp="1"/>
          </p:cNvSpPr>
          <p:nvPr>
            <p:ph type="body"/>
          </p:nvPr>
        </p:nvSpPr>
        <p:spPr>
          <a:xfrm>
            <a:off x="2402640" y="1155240"/>
            <a:ext cx="628380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29" name="PlaceHolder 3"/>
          <p:cNvSpPr>
            <a:spLocks noGrp="1"/>
          </p:cNvSpPr>
          <p:nvPr>
            <p:ph type="body"/>
          </p:nvPr>
        </p:nvSpPr>
        <p:spPr>
          <a:xfrm>
            <a:off x="2402640" y="2989080"/>
            <a:ext cx="628380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31" name="PlaceHolder 2"/>
          <p:cNvSpPr>
            <a:spLocks noGrp="1"/>
          </p:cNvSpPr>
          <p:nvPr>
            <p:ph type="body"/>
          </p:nvPr>
        </p:nvSpPr>
        <p:spPr>
          <a:xfrm>
            <a:off x="2402640" y="115524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32" name="PlaceHolder 3"/>
          <p:cNvSpPr>
            <a:spLocks noGrp="1"/>
          </p:cNvSpPr>
          <p:nvPr>
            <p:ph type="body"/>
          </p:nvPr>
        </p:nvSpPr>
        <p:spPr>
          <a:xfrm>
            <a:off x="5622840" y="115524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33" name="PlaceHolder 4"/>
          <p:cNvSpPr>
            <a:spLocks noGrp="1"/>
          </p:cNvSpPr>
          <p:nvPr>
            <p:ph type="body"/>
          </p:nvPr>
        </p:nvSpPr>
        <p:spPr>
          <a:xfrm>
            <a:off x="5622840" y="298908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34" name="PlaceHolder 5"/>
          <p:cNvSpPr>
            <a:spLocks noGrp="1"/>
          </p:cNvSpPr>
          <p:nvPr>
            <p:ph type="body"/>
          </p:nvPr>
        </p:nvSpPr>
        <p:spPr>
          <a:xfrm>
            <a:off x="2402640" y="298908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36" name="PlaceHolder 2"/>
          <p:cNvSpPr>
            <a:spLocks noGrp="1"/>
          </p:cNvSpPr>
          <p:nvPr>
            <p:ph type="body"/>
          </p:nvPr>
        </p:nvSpPr>
        <p:spPr>
          <a:xfrm>
            <a:off x="2402640" y="1155240"/>
            <a:ext cx="6283800" cy="351072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37" name="PlaceHolder 3"/>
          <p:cNvSpPr>
            <a:spLocks noGrp="1"/>
          </p:cNvSpPr>
          <p:nvPr>
            <p:ph type="body"/>
          </p:nvPr>
        </p:nvSpPr>
        <p:spPr>
          <a:xfrm>
            <a:off x="2402640" y="1155240"/>
            <a:ext cx="6283800" cy="351072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pic>
        <p:nvPicPr>
          <p:cNvPr id="38" name="" descr=""/>
          <p:cNvPicPr/>
          <p:nvPr/>
        </p:nvPicPr>
        <p:blipFill>
          <a:blip r:embed="rId2"/>
          <a:stretch/>
        </p:blipFill>
        <p:spPr>
          <a:xfrm>
            <a:off x="3344400" y="1155240"/>
            <a:ext cx="4399920" cy="3510720"/>
          </a:xfrm>
          <a:prstGeom prst="rect">
            <a:avLst/>
          </a:prstGeom>
          <a:ln>
            <a:noFill/>
          </a:ln>
        </p:spPr>
      </p:pic>
      <p:pic>
        <p:nvPicPr>
          <p:cNvPr id="39" name="" descr=""/>
          <p:cNvPicPr/>
          <p:nvPr/>
        </p:nvPicPr>
        <p:blipFill>
          <a:blip r:embed="rId3"/>
          <a:stretch/>
        </p:blipFill>
        <p:spPr>
          <a:xfrm>
            <a:off x="3344400" y="1155240"/>
            <a:ext cx="4399920" cy="351072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47" name="PlaceHolder 2"/>
          <p:cNvSpPr>
            <a:spLocks noGrp="1"/>
          </p:cNvSpPr>
          <p:nvPr>
            <p:ph type="subTitle"/>
          </p:nvPr>
        </p:nvSpPr>
        <p:spPr>
          <a:xfrm>
            <a:off x="2402640" y="1155240"/>
            <a:ext cx="6283800" cy="3510720"/>
          </a:xfrm>
          <a:prstGeom prst="rect">
            <a:avLst/>
          </a:prstGeom>
        </p:spPr>
        <p:txBody>
          <a:bodyPr lIns="0" rIns="0" tIns="0" bIns="0" anchor="ctr"/>
          <a:p>
            <a:pPr algn="ctr"/>
            <a:endParaRPr b="0" lang="tr-TR"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49" name="PlaceHolder 2"/>
          <p:cNvSpPr>
            <a:spLocks noGrp="1"/>
          </p:cNvSpPr>
          <p:nvPr>
            <p:ph type="body"/>
          </p:nvPr>
        </p:nvSpPr>
        <p:spPr>
          <a:xfrm>
            <a:off x="2402640" y="1155240"/>
            <a:ext cx="6283800" cy="351072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51" name="PlaceHolder 2"/>
          <p:cNvSpPr>
            <a:spLocks noGrp="1"/>
          </p:cNvSpPr>
          <p:nvPr>
            <p:ph type="body"/>
          </p:nvPr>
        </p:nvSpPr>
        <p:spPr>
          <a:xfrm>
            <a:off x="2402640" y="1155240"/>
            <a:ext cx="3066480" cy="351072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52" name="PlaceHolder 3"/>
          <p:cNvSpPr>
            <a:spLocks noGrp="1"/>
          </p:cNvSpPr>
          <p:nvPr>
            <p:ph type="body"/>
          </p:nvPr>
        </p:nvSpPr>
        <p:spPr>
          <a:xfrm>
            <a:off x="5622840" y="1155240"/>
            <a:ext cx="3066480" cy="351072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2402640" y="391680"/>
            <a:ext cx="6283800" cy="3362040"/>
          </a:xfrm>
          <a:prstGeom prst="rect">
            <a:avLst/>
          </a:prstGeom>
        </p:spPr>
        <p:txBody>
          <a:bodyPr lIns="0" rIns="0" tIns="0" bIns="0" anchor="ctr"/>
          <a:p>
            <a:pPr algn="ctr"/>
            <a:endParaRPr b="0" lang="tr-TR"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56" name="PlaceHolder 2"/>
          <p:cNvSpPr>
            <a:spLocks noGrp="1"/>
          </p:cNvSpPr>
          <p:nvPr>
            <p:ph type="body"/>
          </p:nvPr>
        </p:nvSpPr>
        <p:spPr>
          <a:xfrm>
            <a:off x="2402640" y="115524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57" name="PlaceHolder 3"/>
          <p:cNvSpPr>
            <a:spLocks noGrp="1"/>
          </p:cNvSpPr>
          <p:nvPr>
            <p:ph type="body"/>
          </p:nvPr>
        </p:nvSpPr>
        <p:spPr>
          <a:xfrm>
            <a:off x="2402640" y="298908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58" name="PlaceHolder 4"/>
          <p:cNvSpPr>
            <a:spLocks noGrp="1"/>
          </p:cNvSpPr>
          <p:nvPr>
            <p:ph type="body"/>
          </p:nvPr>
        </p:nvSpPr>
        <p:spPr>
          <a:xfrm>
            <a:off x="5622840" y="1155240"/>
            <a:ext cx="3066480" cy="351072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7" name="PlaceHolder 2"/>
          <p:cNvSpPr>
            <a:spLocks noGrp="1"/>
          </p:cNvSpPr>
          <p:nvPr>
            <p:ph type="subTitle"/>
          </p:nvPr>
        </p:nvSpPr>
        <p:spPr>
          <a:xfrm>
            <a:off x="2402640" y="1155240"/>
            <a:ext cx="6283800" cy="3510720"/>
          </a:xfrm>
          <a:prstGeom prst="rect">
            <a:avLst/>
          </a:prstGeom>
        </p:spPr>
        <p:txBody>
          <a:bodyPr lIns="0" rIns="0" tIns="0" bIns="0" anchor="ctr"/>
          <a:p>
            <a:pPr algn="ctr"/>
            <a:endParaRPr b="0" lang="tr-TR"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60" name="PlaceHolder 2"/>
          <p:cNvSpPr>
            <a:spLocks noGrp="1"/>
          </p:cNvSpPr>
          <p:nvPr>
            <p:ph type="body"/>
          </p:nvPr>
        </p:nvSpPr>
        <p:spPr>
          <a:xfrm>
            <a:off x="2402640" y="1155240"/>
            <a:ext cx="3066480" cy="351072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61" name="PlaceHolder 3"/>
          <p:cNvSpPr>
            <a:spLocks noGrp="1"/>
          </p:cNvSpPr>
          <p:nvPr>
            <p:ph type="body"/>
          </p:nvPr>
        </p:nvSpPr>
        <p:spPr>
          <a:xfrm>
            <a:off x="5622840" y="115524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62" name="PlaceHolder 4"/>
          <p:cNvSpPr>
            <a:spLocks noGrp="1"/>
          </p:cNvSpPr>
          <p:nvPr>
            <p:ph type="body"/>
          </p:nvPr>
        </p:nvSpPr>
        <p:spPr>
          <a:xfrm>
            <a:off x="5622840" y="298908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64" name="PlaceHolder 2"/>
          <p:cNvSpPr>
            <a:spLocks noGrp="1"/>
          </p:cNvSpPr>
          <p:nvPr>
            <p:ph type="body"/>
          </p:nvPr>
        </p:nvSpPr>
        <p:spPr>
          <a:xfrm>
            <a:off x="2402640" y="115524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65" name="PlaceHolder 3"/>
          <p:cNvSpPr>
            <a:spLocks noGrp="1"/>
          </p:cNvSpPr>
          <p:nvPr>
            <p:ph type="body"/>
          </p:nvPr>
        </p:nvSpPr>
        <p:spPr>
          <a:xfrm>
            <a:off x="5622840" y="115524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66" name="PlaceHolder 4"/>
          <p:cNvSpPr>
            <a:spLocks noGrp="1"/>
          </p:cNvSpPr>
          <p:nvPr>
            <p:ph type="body"/>
          </p:nvPr>
        </p:nvSpPr>
        <p:spPr>
          <a:xfrm>
            <a:off x="2402640" y="2989080"/>
            <a:ext cx="628380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68" name="PlaceHolder 2"/>
          <p:cNvSpPr>
            <a:spLocks noGrp="1"/>
          </p:cNvSpPr>
          <p:nvPr>
            <p:ph type="body"/>
          </p:nvPr>
        </p:nvSpPr>
        <p:spPr>
          <a:xfrm>
            <a:off x="2402640" y="1155240"/>
            <a:ext cx="628380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69" name="PlaceHolder 3"/>
          <p:cNvSpPr>
            <a:spLocks noGrp="1"/>
          </p:cNvSpPr>
          <p:nvPr>
            <p:ph type="body"/>
          </p:nvPr>
        </p:nvSpPr>
        <p:spPr>
          <a:xfrm>
            <a:off x="2402640" y="2989080"/>
            <a:ext cx="628380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71" name="PlaceHolder 2"/>
          <p:cNvSpPr>
            <a:spLocks noGrp="1"/>
          </p:cNvSpPr>
          <p:nvPr>
            <p:ph type="body"/>
          </p:nvPr>
        </p:nvSpPr>
        <p:spPr>
          <a:xfrm>
            <a:off x="2402640" y="115524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72" name="PlaceHolder 3"/>
          <p:cNvSpPr>
            <a:spLocks noGrp="1"/>
          </p:cNvSpPr>
          <p:nvPr>
            <p:ph type="body"/>
          </p:nvPr>
        </p:nvSpPr>
        <p:spPr>
          <a:xfrm>
            <a:off x="5622840" y="115524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73" name="PlaceHolder 4"/>
          <p:cNvSpPr>
            <a:spLocks noGrp="1"/>
          </p:cNvSpPr>
          <p:nvPr>
            <p:ph type="body"/>
          </p:nvPr>
        </p:nvSpPr>
        <p:spPr>
          <a:xfrm>
            <a:off x="5622840" y="298908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74" name="PlaceHolder 5"/>
          <p:cNvSpPr>
            <a:spLocks noGrp="1"/>
          </p:cNvSpPr>
          <p:nvPr>
            <p:ph type="body"/>
          </p:nvPr>
        </p:nvSpPr>
        <p:spPr>
          <a:xfrm>
            <a:off x="2402640" y="298908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76" name="PlaceHolder 2"/>
          <p:cNvSpPr>
            <a:spLocks noGrp="1"/>
          </p:cNvSpPr>
          <p:nvPr>
            <p:ph type="body"/>
          </p:nvPr>
        </p:nvSpPr>
        <p:spPr>
          <a:xfrm>
            <a:off x="2402640" y="1155240"/>
            <a:ext cx="6283800" cy="351072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77" name="PlaceHolder 3"/>
          <p:cNvSpPr>
            <a:spLocks noGrp="1"/>
          </p:cNvSpPr>
          <p:nvPr>
            <p:ph type="body"/>
          </p:nvPr>
        </p:nvSpPr>
        <p:spPr>
          <a:xfrm>
            <a:off x="2402640" y="1155240"/>
            <a:ext cx="6283800" cy="351072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pic>
        <p:nvPicPr>
          <p:cNvPr id="78" name="" descr=""/>
          <p:cNvPicPr/>
          <p:nvPr/>
        </p:nvPicPr>
        <p:blipFill>
          <a:blip r:embed="rId2"/>
          <a:stretch/>
        </p:blipFill>
        <p:spPr>
          <a:xfrm>
            <a:off x="3344400" y="1155240"/>
            <a:ext cx="4399920" cy="3510720"/>
          </a:xfrm>
          <a:prstGeom prst="rect">
            <a:avLst/>
          </a:prstGeom>
          <a:ln>
            <a:noFill/>
          </a:ln>
        </p:spPr>
      </p:pic>
      <p:pic>
        <p:nvPicPr>
          <p:cNvPr id="79" name="" descr=""/>
          <p:cNvPicPr/>
          <p:nvPr/>
        </p:nvPicPr>
        <p:blipFill>
          <a:blip r:embed="rId3"/>
          <a:stretch/>
        </p:blipFill>
        <p:spPr>
          <a:xfrm>
            <a:off x="3344400" y="1155240"/>
            <a:ext cx="4399920" cy="3510720"/>
          </a:xfrm>
          <a:prstGeom prst="rect">
            <a:avLst/>
          </a:prstGeom>
          <a:ln>
            <a:noFill/>
          </a:ln>
        </p:spPr>
      </p:pic>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6"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87" name="PlaceHolder 2"/>
          <p:cNvSpPr>
            <a:spLocks noGrp="1"/>
          </p:cNvSpPr>
          <p:nvPr>
            <p:ph type="subTitle"/>
          </p:nvPr>
        </p:nvSpPr>
        <p:spPr>
          <a:xfrm>
            <a:off x="2402640" y="1155240"/>
            <a:ext cx="6283800" cy="3510720"/>
          </a:xfrm>
          <a:prstGeom prst="rect">
            <a:avLst/>
          </a:prstGeom>
        </p:spPr>
        <p:txBody>
          <a:bodyPr lIns="0" rIns="0" tIns="0" bIns="0" anchor="ctr"/>
          <a:p>
            <a:pPr algn="ctr"/>
            <a:endParaRPr b="0" lang="tr-TR" sz="3200" spc="-1" strike="noStrike">
              <a:solidFill>
                <a:srgbClr val="000000"/>
              </a:solidFill>
              <a:uFill>
                <a:solidFill>
                  <a:srgbClr val="ffffff"/>
                </a:solidFill>
              </a:u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89" name="PlaceHolder 2"/>
          <p:cNvSpPr>
            <a:spLocks noGrp="1"/>
          </p:cNvSpPr>
          <p:nvPr>
            <p:ph type="body"/>
          </p:nvPr>
        </p:nvSpPr>
        <p:spPr>
          <a:xfrm>
            <a:off x="2402640" y="1155240"/>
            <a:ext cx="6283800" cy="351072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91" name="PlaceHolder 2"/>
          <p:cNvSpPr>
            <a:spLocks noGrp="1"/>
          </p:cNvSpPr>
          <p:nvPr>
            <p:ph type="body"/>
          </p:nvPr>
        </p:nvSpPr>
        <p:spPr>
          <a:xfrm>
            <a:off x="2402640" y="1155240"/>
            <a:ext cx="3066480" cy="351072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92" name="PlaceHolder 3"/>
          <p:cNvSpPr>
            <a:spLocks noGrp="1"/>
          </p:cNvSpPr>
          <p:nvPr>
            <p:ph type="body"/>
          </p:nvPr>
        </p:nvSpPr>
        <p:spPr>
          <a:xfrm>
            <a:off x="5622840" y="1155240"/>
            <a:ext cx="3066480" cy="351072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3"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9" name="PlaceHolder 2"/>
          <p:cNvSpPr>
            <a:spLocks noGrp="1"/>
          </p:cNvSpPr>
          <p:nvPr>
            <p:ph type="body"/>
          </p:nvPr>
        </p:nvSpPr>
        <p:spPr>
          <a:xfrm>
            <a:off x="2402640" y="1155240"/>
            <a:ext cx="6283800" cy="351072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4" name="PlaceHolder 1"/>
          <p:cNvSpPr>
            <a:spLocks noGrp="1"/>
          </p:cNvSpPr>
          <p:nvPr>
            <p:ph type="subTitle"/>
          </p:nvPr>
        </p:nvSpPr>
        <p:spPr>
          <a:xfrm>
            <a:off x="2402640" y="391680"/>
            <a:ext cx="6283800" cy="3362040"/>
          </a:xfrm>
          <a:prstGeom prst="rect">
            <a:avLst/>
          </a:prstGeom>
        </p:spPr>
        <p:txBody>
          <a:bodyPr lIns="0" rIns="0" tIns="0" bIns="0" anchor="ctr"/>
          <a:p>
            <a:pPr algn="ctr"/>
            <a:endParaRPr b="0" lang="tr-TR" sz="3200" spc="-1" strike="noStrike">
              <a:solidFill>
                <a:srgbClr val="000000"/>
              </a:solidFill>
              <a:uFill>
                <a:solidFill>
                  <a:srgbClr val="ffffff"/>
                </a:solidFill>
              </a:u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96" name="PlaceHolder 2"/>
          <p:cNvSpPr>
            <a:spLocks noGrp="1"/>
          </p:cNvSpPr>
          <p:nvPr>
            <p:ph type="body"/>
          </p:nvPr>
        </p:nvSpPr>
        <p:spPr>
          <a:xfrm>
            <a:off x="2402640" y="115524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97" name="PlaceHolder 3"/>
          <p:cNvSpPr>
            <a:spLocks noGrp="1"/>
          </p:cNvSpPr>
          <p:nvPr>
            <p:ph type="body"/>
          </p:nvPr>
        </p:nvSpPr>
        <p:spPr>
          <a:xfrm>
            <a:off x="2402640" y="298908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98" name="PlaceHolder 4"/>
          <p:cNvSpPr>
            <a:spLocks noGrp="1"/>
          </p:cNvSpPr>
          <p:nvPr>
            <p:ph type="body"/>
          </p:nvPr>
        </p:nvSpPr>
        <p:spPr>
          <a:xfrm>
            <a:off x="5622840" y="1155240"/>
            <a:ext cx="3066480" cy="351072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100" name="PlaceHolder 2"/>
          <p:cNvSpPr>
            <a:spLocks noGrp="1"/>
          </p:cNvSpPr>
          <p:nvPr>
            <p:ph type="body"/>
          </p:nvPr>
        </p:nvSpPr>
        <p:spPr>
          <a:xfrm>
            <a:off x="2402640" y="1155240"/>
            <a:ext cx="3066480" cy="351072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101" name="PlaceHolder 3"/>
          <p:cNvSpPr>
            <a:spLocks noGrp="1"/>
          </p:cNvSpPr>
          <p:nvPr>
            <p:ph type="body"/>
          </p:nvPr>
        </p:nvSpPr>
        <p:spPr>
          <a:xfrm>
            <a:off x="5622840" y="115524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102" name="PlaceHolder 4"/>
          <p:cNvSpPr>
            <a:spLocks noGrp="1"/>
          </p:cNvSpPr>
          <p:nvPr>
            <p:ph type="body"/>
          </p:nvPr>
        </p:nvSpPr>
        <p:spPr>
          <a:xfrm>
            <a:off x="5622840" y="298908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104" name="PlaceHolder 2"/>
          <p:cNvSpPr>
            <a:spLocks noGrp="1"/>
          </p:cNvSpPr>
          <p:nvPr>
            <p:ph type="body"/>
          </p:nvPr>
        </p:nvSpPr>
        <p:spPr>
          <a:xfrm>
            <a:off x="2402640" y="115524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105" name="PlaceHolder 3"/>
          <p:cNvSpPr>
            <a:spLocks noGrp="1"/>
          </p:cNvSpPr>
          <p:nvPr>
            <p:ph type="body"/>
          </p:nvPr>
        </p:nvSpPr>
        <p:spPr>
          <a:xfrm>
            <a:off x="5622840" y="115524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106" name="PlaceHolder 4"/>
          <p:cNvSpPr>
            <a:spLocks noGrp="1"/>
          </p:cNvSpPr>
          <p:nvPr>
            <p:ph type="body"/>
          </p:nvPr>
        </p:nvSpPr>
        <p:spPr>
          <a:xfrm>
            <a:off x="2402640" y="2989080"/>
            <a:ext cx="628380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108" name="PlaceHolder 2"/>
          <p:cNvSpPr>
            <a:spLocks noGrp="1"/>
          </p:cNvSpPr>
          <p:nvPr>
            <p:ph type="body"/>
          </p:nvPr>
        </p:nvSpPr>
        <p:spPr>
          <a:xfrm>
            <a:off x="2402640" y="1155240"/>
            <a:ext cx="628380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109" name="PlaceHolder 3"/>
          <p:cNvSpPr>
            <a:spLocks noGrp="1"/>
          </p:cNvSpPr>
          <p:nvPr>
            <p:ph type="body"/>
          </p:nvPr>
        </p:nvSpPr>
        <p:spPr>
          <a:xfrm>
            <a:off x="2402640" y="2989080"/>
            <a:ext cx="628380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111" name="PlaceHolder 2"/>
          <p:cNvSpPr>
            <a:spLocks noGrp="1"/>
          </p:cNvSpPr>
          <p:nvPr>
            <p:ph type="body"/>
          </p:nvPr>
        </p:nvSpPr>
        <p:spPr>
          <a:xfrm>
            <a:off x="2402640" y="115524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112" name="PlaceHolder 3"/>
          <p:cNvSpPr>
            <a:spLocks noGrp="1"/>
          </p:cNvSpPr>
          <p:nvPr>
            <p:ph type="body"/>
          </p:nvPr>
        </p:nvSpPr>
        <p:spPr>
          <a:xfrm>
            <a:off x="5622840" y="115524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113" name="PlaceHolder 4"/>
          <p:cNvSpPr>
            <a:spLocks noGrp="1"/>
          </p:cNvSpPr>
          <p:nvPr>
            <p:ph type="body"/>
          </p:nvPr>
        </p:nvSpPr>
        <p:spPr>
          <a:xfrm>
            <a:off x="5622840" y="298908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114" name="PlaceHolder 5"/>
          <p:cNvSpPr>
            <a:spLocks noGrp="1"/>
          </p:cNvSpPr>
          <p:nvPr>
            <p:ph type="body"/>
          </p:nvPr>
        </p:nvSpPr>
        <p:spPr>
          <a:xfrm>
            <a:off x="2402640" y="298908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116" name="PlaceHolder 2"/>
          <p:cNvSpPr>
            <a:spLocks noGrp="1"/>
          </p:cNvSpPr>
          <p:nvPr>
            <p:ph type="body"/>
          </p:nvPr>
        </p:nvSpPr>
        <p:spPr>
          <a:xfrm>
            <a:off x="2402640" y="1155240"/>
            <a:ext cx="6283800" cy="351072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117" name="PlaceHolder 3"/>
          <p:cNvSpPr>
            <a:spLocks noGrp="1"/>
          </p:cNvSpPr>
          <p:nvPr>
            <p:ph type="body"/>
          </p:nvPr>
        </p:nvSpPr>
        <p:spPr>
          <a:xfrm>
            <a:off x="2402640" y="1155240"/>
            <a:ext cx="6283800" cy="351072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pic>
        <p:nvPicPr>
          <p:cNvPr id="118" name="" descr=""/>
          <p:cNvPicPr/>
          <p:nvPr/>
        </p:nvPicPr>
        <p:blipFill>
          <a:blip r:embed="rId2"/>
          <a:stretch/>
        </p:blipFill>
        <p:spPr>
          <a:xfrm>
            <a:off x="3344400" y="1155240"/>
            <a:ext cx="4399920" cy="3510720"/>
          </a:xfrm>
          <a:prstGeom prst="rect">
            <a:avLst/>
          </a:prstGeom>
          <a:ln>
            <a:noFill/>
          </a:ln>
        </p:spPr>
      </p:pic>
      <p:pic>
        <p:nvPicPr>
          <p:cNvPr id="119" name="" descr=""/>
          <p:cNvPicPr/>
          <p:nvPr/>
        </p:nvPicPr>
        <p:blipFill>
          <a:blip r:embed="rId3"/>
          <a:stretch/>
        </p:blipFill>
        <p:spPr>
          <a:xfrm>
            <a:off x="3344400" y="1155240"/>
            <a:ext cx="4399920" cy="3510720"/>
          </a:xfrm>
          <a:prstGeom prst="rect">
            <a:avLst/>
          </a:prstGeom>
          <a:ln>
            <a:noFill/>
          </a:ln>
        </p:spPr>
      </p:pic>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11" name="PlaceHolder 2"/>
          <p:cNvSpPr>
            <a:spLocks noGrp="1"/>
          </p:cNvSpPr>
          <p:nvPr>
            <p:ph type="body"/>
          </p:nvPr>
        </p:nvSpPr>
        <p:spPr>
          <a:xfrm>
            <a:off x="2402640" y="1155240"/>
            <a:ext cx="3066480" cy="351072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12" name="PlaceHolder 3"/>
          <p:cNvSpPr>
            <a:spLocks noGrp="1"/>
          </p:cNvSpPr>
          <p:nvPr>
            <p:ph type="body"/>
          </p:nvPr>
        </p:nvSpPr>
        <p:spPr>
          <a:xfrm>
            <a:off x="5622840" y="1155240"/>
            <a:ext cx="3066480" cy="351072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2402640" y="391680"/>
            <a:ext cx="6283800" cy="3362040"/>
          </a:xfrm>
          <a:prstGeom prst="rect">
            <a:avLst/>
          </a:prstGeom>
        </p:spPr>
        <p:txBody>
          <a:bodyPr lIns="0" rIns="0" tIns="0" bIns="0" anchor="ctr"/>
          <a:p>
            <a:pPr algn="ctr"/>
            <a:endParaRPr b="0" lang="tr-TR"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16" name="PlaceHolder 2"/>
          <p:cNvSpPr>
            <a:spLocks noGrp="1"/>
          </p:cNvSpPr>
          <p:nvPr>
            <p:ph type="body"/>
          </p:nvPr>
        </p:nvSpPr>
        <p:spPr>
          <a:xfrm>
            <a:off x="2402640" y="115524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17" name="PlaceHolder 3"/>
          <p:cNvSpPr>
            <a:spLocks noGrp="1"/>
          </p:cNvSpPr>
          <p:nvPr>
            <p:ph type="body"/>
          </p:nvPr>
        </p:nvSpPr>
        <p:spPr>
          <a:xfrm>
            <a:off x="2402640" y="298908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18" name="PlaceHolder 4"/>
          <p:cNvSpPr>
            <a:spLocks noGrp="1"/>
          </p:cNvSpPr>
          <p:nvPr>
            <p:ph type="body"/>
          </p:nvPr>
        </p:nvSpPr>
        <p:spPr>
          <a:xfrm>
            <a:off x="5622840" y="1155240"/>
            <a:ext cx="3066480" cy="351072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20" name="PlaceHolder 2"/>
          <p:cNvSpPr>
            <a:spLocks noGrp="1"/>
          </p:cNvSpPr>
          <p:nvPr>
            <p:ph type="body"/>
          </p:nvPr>
        </p:nvSpPr>
        <p:spPr>
          <a:xfrm>
            <a:off x="2402640" y="1155240"/>
            <a:ext cx="3066480" cy="351072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21" name="PlaceHolder 3"/>
          <p:cNvSpPr>
            <a:spLocks noGrp="1"/>
          </p:cNvSpPr>
          <p:nvPr>
            <p:ph type="body"/>
          </p:nvPr>
        </p:nvSpPr>
        <p:spPr>
          <a:xfrm>
            <a:off x="5622840" y="115524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22" name="PlaceHolder 4"/>
          <p:cNvSpPr>
            <a:spLocks noGrp="1"/>
          </p:cNvSpPr>
          <p:nvPr>
            <p:ph type="body"/>
          </p:nvPr>
        </p:nvSpPr>
        <p:spPr>
          <a:xfrm>
            <a:off x="5622840" y="298908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402640" y="391680"/>
            <a:ext cx="6283800" cy="7250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24" name="PlaceHolder 2"/>
          <p:cNvSpPr>
            <a:spLocks noGrp="1"/>
          </p:cNvSpPr>
          <p:nvPr>
            <p:ph type="body"/>
          </p:nvPr>
        </p:nvSpPr>
        <p:spPr>
          <a:xfrm>
            <a:off x="2402640" y="115524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25" name="PlaceHolder 3"/>
          <p:cNvSpPr>
            <a:spLocks noGrp="1"/>
          </p:cNvSpPr>
          <p:nvPr>
            <p:ph type="body"/>
          </p:nvPr>
        </p:nvSpPr>
        <p:spPr>
          <a:xfrm>
            <a:off x="5622840" y="1155240"/>
            <a:ext cx="306648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26" name="PlaceHolder 4"/>
          <p:cNvSpPr>
            <a:spLocks noGrp="1"/>
          </p:cNvSpPr>
          <p:nvPr>
            <p:ph type="body"/>
          </p:nvPr>
        </p:nvSpPr>
        <p:spPr>
          <a:xfrm>
            <a:off x="2402640" y="2989080"/>
            <a:ext cx="6283800" cy="16743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b9cde5"/>
        </a:solidFill>
      </p:bgPr>
    </p:bg>
    <p:spTree>
      <p:nvGrpSpPr>
        <p:cNvPr id="1" name=""/>
        <p:cNvGrpSpPr/>
        <p:nvPr/>
      </p:nvGrpSpPr>
      <p:grpSpPr>
        <a:xfrm>
          <a:off x="0" y="0"/>
          <a:ext cx="0" cy="0"/>
          <a:chOff x="0" y="0"/>
          <a:chExt cx="0" cy="0"/>
        </a:xfrm>
      </p:grpSpPr>
      <p:sp>
        <p:nvSpPr>
          <p:cNvPr id="0" name="CustomShape 1"/>
          <p:cNvSpPr/>
          <p:nvPr/>
        </p:nvSpPr>
        <p:spPr>
          <a:xfrm>
            <a:off x="-9000" y="5213880"/>
            <a:ext cx="8389440" cy="516600"/>
          </a:xfrm>
          <a:prstGeom prst="rect">
            <a:avLst/>
          </a:prstGeom>
          <a:noFill/>
          <a:ln>
            <a:noFill/>
          </a:ln>
        </p:spPr>
        <p:style>
          <a:lnRef idx="0"/>
          <a:fillRef idx="0"/>
          <a:effectRef idx="0"/>
          <a:fontRef idx="minor"/>
        </p:style>
        <p:txBody>
          <a:bodyPr lIns="90000" rIns="90000" tIns="45000" bIns="45000"/>
          <a:p>
            <a:pPr>
              <a:lnSpc>
                <a:spcPct val="100000"/>
              </a:lnSpc>
            </a:pPr>
            <a:r>
              <a:rPr b="0" lang="tr-TR" sz="1400" spc="-1" strike="noStrike">
                <a:solidFill>
                  <a:srgbClr val="a6a6a6"/>
                </a:solidFill>
                <a:uFill>
                  <a:solidFill>
                    <a:srgbClr val="ffffff"/>
                  </a:solidFill>
                </a:uFill>
                <a:latin typeface="Calibri"/>
              </a:rPr>
              <a:t>This presentation uses a free template provided by FPPT.com</a:t>
            </a:r>
            <a:endParaRPr b="0" lang="tr-TR" sz="1400" spc="-1" strike="noStrike">
              <a:solidFill>
                <a:srgbClr val="000000"/>
              </a:solidFill>
              <a:uFill>
                <a:solidFill>
                  <a:srgbClr val="ffffff"/>
                </a:solidFill>
              </a:uFill>
              <a:latin typeface="Arial"/>
            </a:endParaRPr>
          </a:p>
          <a:p>
            <a:pPr>
              <a:lnSpc>
                <a:spcPct val="100000"/>
              </a:lnSpc>
            </a:pPr>
            <a:r>
              <a:rPr b="0" lang="tr-TR" sz="1400" spc="-1" strike="noStrike">
                <a:solidFill>
                  <a:srgbClr val="a6a6a6"/>
                </a:solidFill>
                <a:uFill>
                  <a:solidFill>
                    <a:srgbClr val="ffffff"/>
                  </a:solidFill>
                </a:uFill>
                <a:latin typeface="Calibri"/>
              </a:rPr>
              <a:t>www.free-power-point-templates.com</a:t>
            </a:r>
            <a:endParaRPr b="0" lang="tr-TR" sz="1400" spc="-1" strike="noStrike">
              <a:solidFill>
                <a:srgbClr val="000000"/>
              </a:solidFill>
              <a:uFill>
                <a:solidFill>
                  <a:srgbClr val="ffffff"/>
                </a:solidFill>
              </a:uFill>
              <a:latin typeface="Arial"/>
            </a:endParaRPr>
          </a:p>
        </p:txBody>
      </p:sp>
      <p:sp>
        <p:nvSpPr>
          <p:cNvPr id="1" name="PlaceHolder 2"/>
          <p:cNvSpPr>
            <a:spLocks noGrp="1"/>
          </p:cNvSpPr>
          <p:nvPr>
            <p:ph type="title"/>
          </p:nvPr>
        </p:nvSpPr>
        <p:spPr>
          <a:xfrm>
            <a:off x="453600" y="2831760"/>
            <a:ext cx="8203320" cy="1517400"/>
          </a:xfrm>
          <a:prstGeom prst="rect">
            <a:avLst/>
          </a:prstGeom>
        </p:spPr>
        <p:txBody>
          <a:bodyPr anchor="ctr"/>
          <a:p>
            <a:pPr algn="r">
              <a:lnSpc>
                <a:spcPct val="100000"/>
              </a:lnSpc>
            </a:pPr>
            <a:r>
              <a:rPr b="0" lang="en-US" sz="3600" spc="-1" strike="noStrike">
                <a:solidFill>
                  <a:srgbClr val="002060"/>
                </a:solidFill>
                <a:uFill>
                  <a:solidFill>
                    <a:srgbClr val="ffffff"/>
                  </a:solidFill>
                </a:uFill>
                <a:latin typeface="Calibri"/>
              </a:rPr>
              <a:t>Click to edit </a:t>
            </a:r>
            <a:br/>
            <a:r>
              <a:rPr b="0" lang="en-US" sz="3600" spc="-1" strike="noStrike">
                <a:solidFill>
                  <a:srgbClr val="002060"/>
                </a:solidFill>
                <a:uFill>
                  <a:solidFill>
                    <a:srgbClr val="ffffff"/>
                  </a:solidFill>
                </a:uFill>
                <a:latin typeface="Calibri"/>
              </a:rPr>
              <a:t>Master title style</a:t>
            </a:r>
            <a:endParaRPr b="0" lang="en-US" sz="3600" spc="-1" strike="noStrike">
              <a:solidFill>
                <a:srgbClr val="000000"/>
              </a:solidFill>
              <a:uFill>
                <a:solidFill>
                  <a:srgbClr val="ffffff"/>
                </a:solidFill>
              </a:uFill>
              <a:latin typeface="Calibri"/>
            </a:endParaRPr>
          </a:p>
        </p:txBody>
      </p:sp>
      <p:sp>
        <p:nvSpPr>
          <p:cNvPr id="2" name="PlaceHolder 3"/>
          <p:cNvSpPr>
            <a:spLocks noGrp="1"/>
          </p:cNvSpPr>
          <p:nvPr>
            <p:ph type="dt"/>
          </p:nvPr>
        </p:nvSpPr>
        <p:spPr>
          <a:xfrm>
            <a:off x="457200" y="4767120"/>
            <a:ext cx="2133360" cy="273600"/>
          </a:xfrm>
          <a:prstGeom prst="rect">
            <a:avLst/>
          </a:prstGeom>
        </p:spPr>
        <p:txBody>
          <a:bodyPr anchor="ctr"/>
          <a:p>
            <a:pPr>
              <a:lnSpc>
                <a:spcPct val="100000"/>
              </a:lnSpc>
            </a:pPr>
            <a:fld id="{A5A694FD-98F2-40B2-B19C-ADF8B9B46A23}" type="datetime">
              <a:rPr b="0" lang="tr-TR" sz="1200" spc="-1" strike="noStrike">
                <a:solidFill>
                  <a:srgbClr val="8b8b8b"/>
                </a:solidFill>
                <a:uFill>
                  <a:solidFill>
                    <a:srgbClr val="ffffff"/>
                  </a:solidFill>
                </a:uFill>
                <a:latin typeface="Calibri"/>
              </a:rPr>
              <a:t>04.12.19</a:t>
            </a:fld>
            <a:endParaRPr b="0" lang="tr-TR" sz="1200" spc="-1" strike="noStrike">
              <a:solidFill>
                <a:srgbClr val="000000"/>
              </a:solidFill>
              <a:uFill>
                <a:solidFill>
                  <a:srgbClr val="ffffff"/>
                </a:solidFill>
              </a:uFill>
              <a:latin typeface="Times New Roman"/>
            </a:endParaRPr>
          </a:p>
        </p:txBody>
      </p:sp>
      <p:sp>
        <p:nvSpPr>
          <p:cNvPr id="3" name="PlaceHolder 4"/>
          <p:cNvSpPr>
            <a:spLocks noGrp="1"/>
          </p:cNvSpPr>
          <p:nvPr>
            <p:ph type="ftr"/>
          </p:nvPr>
        </p:nvSpPr>
        <p:spPr>
          <a:xfrm>
            <a:off x="3124080" y="4767120"/>
            <a:ext cx="2895120" cy="273600"/>
          </a:xfrm>
          <a:prstGeom prst="rect">
            <a:avLst/>
          </a:prstGeom>
        </p:spPr>
        <p:txBody>
          <a:bodyPr anchor="ctr"/>
          <a:p>
            <a:endParaRPr b="0" lang="tr-TR" sz="2400" spc="-1" strike="noStrike">
              <a:solidFill>
                <a:srgbClr val="000000"/>
              </a:solidFill>
              <a:uFill>
                <a:solidFill>
                  <a:srgbClr val="ffffff"/>
                </a:solidFill>
              </a:uFill>
              <a:latin typeface="Times New Roman"/>
            </a:endParaRPr>
          </a:p>
        </p:txBody>
      </p:sp>
      <p:sp>
        <p:nvSpPr>
          <p:cNvPr id="4" name="PlaceHolder 5"/>
          <p:cNvSpPr>
            <a:spLocks noGrp="1"/>
          </p:cNvSpPr>
          <p:nvPr>
            <p:ph type="sldNum"/>
          </p:nvPr>
        </p:nvSpPr>
        <p:spPr>
          <a:xfrm>
            <a:off x="6553080" y="4767120"/>
            <a:ext cx="2133360" cy="273600"/>
          </a:xfrm>
          <a:prstGeom prst="rect">
            <a:avLst/>
          </a:prstGeom>
        </p:spPr>
        <p:txBody>
          <a:bodyPr anchor="ctr"/>
          <a:p>
            <a:pPr algn="r">
              <a:lnSpc>
                <a:spcPct val="100000"/>
              </a:lnSpc>
            </a:pPr>
            <a:fld id="{2D5E2A42-530C-4551-80AD-10AD948D8F79}" type="slidenum">
              <a:rPr b="0" lang="tr-TR" sz="1200" spc="-1" strike="noStrike">
                <a:solidFill>
                  <a:srgbClr val="8b8b8b"/>
                </a:solidFill>
                <a:uFill>
                  <a:solidFill>
                    <a:srgbClr val="ffffff"/>
                  </a:solidFill>
                </a:uFill>
                <a:latin typeface="Calibri"/>
              </a:rPr>
              <a:t>&lt;number&gt;</a:t>
            </a:fld>
            <a:endParaRPr b="0" lang="tr-TR" sz="1200" spc="-1" strike="noStrike">
              <a:solidFill>
                <a:srgbClr val="000000"/>
              </a:solidFill>
              <a:uFill>
                <a:solidFill>
                  <a:srgbClr val="ffffff"/>
                </a:solidFill>
              </a:uFill>
              <a:latin typeface="Times New Roman"/>
            </a:endParaRPr>
          </a:p>
        </p:txBody>
      </p:sp>
      <p:sp>
        <p:nvSpPr>
          <p:cNvPr id="5" name="PlaceHolder 6"/>
          <p:cNvSpPr>
            <a:spLocks noGrp="1"/>
          </p:cNvSpPr>
          <p:nvPr>
            <p:ph type="body"/>
          </p:nvPr>
        </p:nvSpPr>
        <p:spPr>
          <a:xfrm>
            <a:off x="457200" y="1203480"/>
            <a:ext cx="8229240" cy="2982960"/>
          </a:xfrm>
          <a:prstGeom prst="rect">
            <a:avLst/>
          </a:prstGeom>
        </p:spPr>
        <p:txBody>
          <a:bodyPr lIns="0" rIns="0" tIns="0" bIns="0"/>
          <a:p>
            <a:pPr marL="432000" indent="-324000">
              <a:spcBef>
                <a:spcPts val="1417"/>
              </a:spcBef>
              <a:buClr>
                <a:srgbClr val="000000"/>
              </a:buClr>
              <a:buSzPct val="45000"/>
              <a:buFont typeface="Wingdings" charset="2"/>
              <a:buChar char=""/>
            </a:pPr>
            <a:r>
              <a:rPr b="0" lang="en-US" sz="3200" spc="-1" strike="noStrike">
                <a:solidFill>
                  <a:srgbClr val="000000"/>
                </a:solidFill>
                <a:uFill>
                  <a:solidFill>
                    <a:srgbClr val="ffffff"/>
                  </a:solidFill>
                </a:uFill>
                <a:latin typeface="Calibri"/>
              </a:rPr>
              <a:t>Anahat metninin biçimini düzenlemek için tıklayın</a:t>
            </a:r>
            <a:endParaRPr b="0" lang="en-US" sz="3200" spc="-1" strike="noStrike">
              <a:solidFill>
                <a:srgbClr val="000000"/>
              </a:solidFill>
              <a:uFill>
                <a:solidFill>
                  <a:srgbClr val="ffffff"/>
                </a:solidFill>
              </a:uFill>
              <a:latin typeface="Calibri"/>
            </a:endParaRPr>
          </a:p>
          <a:p>
            <a:pPr lvl="1" marL="864000" indent="-324000">
              <a:spcBef>
                <a:spcPts val="1134"/>
              </a:spcBef>
              <a:buClr>
                <a:srgbClr val="000000"/>
              </a:buClr>
              <a:buSzPct val="75000"/>
              <a:buFont typeface="Symbol" charset="2"/>
              <a:buChar char=""/>
            </a:pPr>
            <a:r>
              <a:rPr b="0" lang="en-US" sz="2400" spc="-1" strike="noStrike">
                <a:solidFill>
                  <a:srgbClr val="000000"/>
                </a:solidFill>
                <a:uFill>
                  <a:solidFill>
                    <a:srgbClr val="ffffff"/>
                  </a:solidFill>
                </a:uFill>
                <a:latin typeface="Calibri"/>
              </a:rPr>
              <a:t>İkinci Anahat Düzeyi</a:t>
            </a:r>
            <a:endParaRPr b="0" lang="en-US" sz="2400" spc="-1" strike="noStrike">
              <a:solidFill>
                <a:srgbClr val="000000"/>
              </a:solidFill>
              <a:uFill>
                <a:solidFill>
                  <a:srgbClr val="ffffff"/>
                </a:solidFill>
              </a:uFill>
              <a:latin typeface="Calibri"/>
            </a:endParaRPr>
          </a:p>
          <a:p>
            <a:pPr lvl="2" marL="1296000" indent="-288000">
              <a:spcBef>
                <a:spcPts val="850"/>
              </a:spcBef>
              <a:buClr>
                <a:srgbClr val="000000"/>
              </a:buClr>
              <a:buSzPct val="45000"/>
              <a:buFont typeface="Wingdings" charset="2"/>
              <a:buChar char=""/>
            </a:pPr>
            <a:r>
              <a:rPr b="0" lang="en-US" sz="2000" spc="-1" strike="noStrike">
                <a:solidFill>
                  <a:srgbClr val="000000"/>
                </a:solidFill>
                <a:uFill>
                  <a:solidFill>
                    <a:srgbClr val="ffffff"/>
                  </a:solidFill>
                </a:uFill>
                <a:latin typeface="Calibri"/>
              </a:rPr>
              <a:t>Üçüncü Anahat Düzeyi</a:t>
            </a:r>
            <a:endParaRPr b="0" lang="en-US" sz="2000" spc="-1" strike="noStrike">
              <a:solidFill>
                <a:srgbClr val="000000"/>
              </a:solidFill>
              <a:uFill>
                <a:solidFill>
                  <a:srgbClr val="ffffff"/>
                </a:solidFill>
              </a:uFill>
              <a:latin typeface="Calibri"/>
            </a:endParaRPr>
          </a:p>
          <a:p>
            <a:pPr lvl="3" marL="1728000" indent="-216000">
              <a:spcBef>
                <a:spcPts val="567"/>
              </a:spcBef>
              <a:buClr>
                <a:srgbClr val="000000"/>
              </a:buClr>
              <a:buSzPct val="75000"/>
              <a:buFont typeface="Symbol" charset="2"/>
              <a:buChar char=""/>
            </a:pPr>
            <a:r>
              <a:rPr b="0" lang="en-US" sz="2000" spc="-1" strike="noStrike">
                <a:solidFill>
                  <a:srgbClr val="000000"/>
                </a:solidFill>
                <a:uFill>
                  <a:solidFill>
                    <a:srgbClr val="ffffff"/>
                  </a:solidFill>
                </a:uFill>
                <a:latin typeface="Calibri"/>
              </a:rPr>
              <a:t>Dördüncü Anahat Düzeyi</a:t>
            </a:r>
            <a:endParaRPr b="0" lang="en-US" sz="2000" spc="-1" strike="noStrike">
              <a:solidFill>
                <a:srgbClr val="000000"/>
              </a:solidFill>
              <a:uFill>
                <a:solidFill>
                  <a:srgbClr val="ffffff"/>
                </a:solidFill>
              </a:uFill>
              <a:latin typeface="Calibri"/>
            </a:endParaRPr>
          </a:p>
          <a:p>
            <a:pPr lvl="4" marL="2160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Calibri"/>
              </a:rPr>
              <a:t>Beşinci Anahat Düzeyi</a:t>
            </a:r>
            <a:endParaRPr b="0" lang="en-US" sz="2000" spc="-1" strike="noStrike">
              <a:solidFill>
                <a:srgbClr val="000000"/>
              </a:solidFill>
              <a:uFill>
                <a:solidFill>
                  <a:srgbClr val="ffffff"/>
                </a:solidFill>
              </a:uFill>
              <a:latin typeface="Calibri"/>
            </a:endParaRPr>
          </a:p>
          <a:p>
            <a:pPr lvl="5" marL="2592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Calibri"/>
              </a:rPr>
              <a:t>Altıncı Anahat Düzeyi</a:t>
            </a:r>
            <a:endParaRPr b="0" lang="en-US" sz="2000" spc="-1" strike="noStrike">
              <a:solidFill>
                <a:srgbClr val="000000"/>
              </a:solidFill>
              <a:uFill>
                <a:solidFill>
                  <a:srgbClr val="ffffff"/>
                </a:solidFill>
              </a:uFill>
              <a:latin typeface="Calibri"/>
            </a:endParaRPr>
          </a:p>
          <a:p>
            <a:pPr lvl="6" marL="3024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Calibri"/>
              </a:rPr>
              <a:t>Yedinci Anahat Düzeyi</a:t>
            </a:r>
            <a:endParaRPr b="0" lang="en-US" sz="2000" spc="-1" strike="noStrike">
              <a:solidFill>
                <a:srgbClr val="000000"/>
              </a:solidFill>
              <a:uFill>
                <a:solidFill>
                  <a:srgbClr val="ffffff"/>
                </a:solidFill>
              </a:u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b9cde5"/>
        </a:solidFill>
      </p:bgPr>
    </p:bg>
    <p:spTree>
      <p:nvGrpSpPr>
        <p:cNvPr id="1" name=""/>
        <p:cNvGrpSpPr/>
        <p:nvPr/>
      </p:nvGrpSpPr>
      <p:grpSpPr>
        <a:xfrm>
          <a:off x="0" y="0"/>
          <a:ext cx="0" cy="0"/>
          <a:chOff x="0" y="0"/>
          <a:chExt cx="0" cy="0"/>
        </a:xfrm>
      </p:grpSpPr>
      <p:sp>
        <p:nvSpPr>
          <p:cNvPr id="40" name="CustomShape 1"/>
          <p:cNvSpPr/>
          <p:nvPr/>
        </p:nvSpPr>
        <p:spPr>
          <a:xfrm>
            <a:off x="-9000" y="5213880"/>
            <a:ext cx="8389440" cy="516600"/>
          </a:xfrm>
          <a:prstGeom prst="rect">
            <a:avLst/>
          </a:prstGeom>
          <a:noFill/>
          <a:ln>
            <a:noFill/>
          </a:ln>
        </p:spPr>
        <p:style>
          <a:lnRef idx="0"/>
          <a:fillRef idx="0"/>
          <a:effectRef idx="0"/>
          <a:fontRef idx="minor"/>
        </p:style>
        <p:txBody>
          <a:bodyPr lIns="90000" rIns="90000" tIns="45000" bIns="45000"/>
          <a:p>
            <a:pPr>
              <a:lnSpc>
                <a:spcPct val="100000"/>
              </a:lnSpc>
            </a:pPr>
            <a:r>
              <a:rPr b="0" lang="tr-TR" sz="1400" spc="-1" strike="noStrike">
                <a:solidFill>
                  <a:srgbClr val="a6a6a6"/>
                </a:solidFill>
                <a:uFill>
                  <a:solidFill>
                    <a:srgbClr val="ffffff"/>
                  </a:solidFill>
                </a:uFill>
                <a:latin typeface="Calibri"/>
              </a:rPr>
              <a:t>This presentation uses a free template provided by FPPT.com</a:t>
            </a:r>
            <a:endParaRPr b="0" lang="tr-TR" sz="1400" spc="-1" strike="noStrike">
              <a:solidFill>
                <a:srgbClr val="000000"/>
              </a:solidFill>
              <a:uFill>
                <a:solidFill>
                  <a:srgbClr val="ffffff"/>
                </a:solidFill>
              </a:uFill>
              <a:latin typeface="Arial"/>
            </a:endParaRPr>
          </a:p>
          <a:p>
            <a:pPr>
              <a:lnSpc>
                <a:spcPct val="100000"/>
              </a:lnSpc>
            </a:pPr>
            <a:r>
              <a:rPr b="0" lang="tr-TR" sz="1400" spc="-1" strike="noStrike">
                <a:solidFill>
                  <a:srgbClr val="a6a6a6"/>
                </a:solidFill>
                <a:uFill>
                  <a:solidFill>
                    <a:srgbClr val="ffffff"/>
                  </a:solidFill>
                </a:uFill>
                <a:latin typeface="Calibri"/>
              </a:rPr>
              <a:t>www.free-power-point-templates.com</a:t>
            </a:r>
            <a:endParaRPr b="0" lang="tr-TR" sz="1400" spc="-1" strike="noStrike">
              <a:solidFill>
                <a:srgbClr val="000000"/>
              </a:solidFill>
              <a:uFill>
                <a:solidFill>
                  <a:srgbClr val="ffffff"/>
                </a:solidFill>
              </a:uFill>
              <a:latin typeface="Arial"/>
            </a:endParaRPr>
          </a:p>
        </p:txBody>
      </p:sp>
      <p:sp>
        <p:nvSpPr>
          <p:cNvPr id="41" name="PlaceHolder 2"/>
          <p:cNvSpPr>
            <a:spLocks noGrp="1"/>
          </p:cNvSpPr>
          <p:nvPr>
            <p:ph type="title"/>
          </p:nvPr>
        </p:nvSpPr>
        <p:spPr>
          <a:xfrm>
            <a:off x="2402640" y="391680"/>
            <a:ext cx="6283800" cy="725040"/>
          </a:xfrm>
          <a:prstGeom prst="rect">
            <a:avLst/>
          </a:prstGeom>
        </p:spPr>
        <p:txBody>
          <a:bodyPr anchor="ctr"/>
          <a:p>
            <a:pPr>
              <a:lnSpc>
                <a:spcPct val="100000"/>
              </a:lnSpc>
            </a:pPr>
            <a:r>
              <a:rPr b="0" lang="en-US" sz="3600" spc="-1" strike="noStrike">
                <a:solidFill>
                  <a:srgbClr val="002060"/>
                </a:solidFill>
                <a:uFill>
                  <a:solidFill>
                    <a:srgbClr val="ffffff"/>
                  </a:solidFill>
                </a:uFill>
                <a:latin typeface="Calibri"/>
              </a:rPr>
              <a:t>Click to edit Master title style</a:t>
            </a:r>
            <a:endParaRPr b="0" lang="en-US" sz="3600" spc="-1" strike="noStrike">
              <a:solidFill>
                <a:srgbClr val="000000"/>
              </a:solidFill>
              <a:uFill>
                <a:solidFill>
                  <a:srgbClr val="ffffff"/>
                </a:solidFill>
              </a:uFill>
              <a:latin typeface="Calibri"/>
            </a:endParaRPr>
          </a:p>
        </p:txBody>
      </p:sp>
      <p:sp>
        <p:nvSpPr>
          <p:cNvPr id="42" name="PlaceHolder 3"/>
          <p:cNvSpPr>
            <a:spLocks noGrp="1"/>
          </p:cNvSpPr>
          <p:nvPr>
            <p:ph type="body"/>
          </p:nvPr>
        </p:nvSpPr>
        <p:spPr>
          <a:xfrm>
            <a:off x="2402640" y="1155240"/>
            <a:ext cx="6283800" cy="3510720"/>
          </a:xfrm>
          <a:prstGeom prst="rect">
            <a:avLst/>
          </a:prstGeom>
        </p:spPr>
        <p:txBody>
          <a:bodyPr/>
          <a:p>
            <a:pPr marL="343080" indent="-342720">
              <a:lnSpc>
                <a:spcPct val="100000"/>
              </a:lnSpc>
              <a:spcBef>
                <a:spcPts val="561"/>
              </a:spcBef>
              <a:buClr>
                <a:srgbClr val="595959"/>
              </a:buClr>
              <a:buFont typeface="Arial"/>
              <a:buChar char="•"/>
            </a:pPr>
            <a:r>
              <a:rPr b="0" lang="en-US" sz="2800" spc="-1" strike="noStrike">
                <a:solidFill>
                  <a:srgbClr val="595959"/>
                </a:solidFill>
                <a:uFill>
                  <a:solidFill>
                    <a:srgbClr val="ffffff"/>
                  </a:solidFill>
                </a:uFill>
                <a:latin typeface="Calibri"/>
              </a:rPr>
              <a:t>Click to edit Master text styles</a:t>
            </a:r>
            <a:endParaRPr b="0" lang="en-US" sz="2800" spc="-1" strike="noStrike">
              <a:solidFill>
                <a:srgbClr val="000000"/>
              </a:solidFill>
              <a:uFill>
                <a:solidFill>
                  <a:srgbClr val="ffffff"/>
                </a:solidFill>
              </a:uFill>
              <a:latin typeface="Calibri"/>
            </a:endParaRPr>
          </a:p>
          <a:p>
            <a:pPr lvl="1" marL="743040" indent="-285480">
              <a:lnSpc>
                <a:spcPct val="100000"/>
              </a:lnSpc>
              <a:spcBef>
                <a:spcPts val="561"/>
              </a:spcBef>
              <a:buClr>
                <a:srgbClr val="595959"/>
              </a:buClr>
              <a:buFont typeface="Arial"/>
              <a:buChar char="–"/>
            </a:pPr>
            <a:r>
              <a:rPr b="0" lang="en-US" sz="2800" spc="-1" strike="noStrike">
                <a:solidFill>
                  <a:srgbClr val="595959"/>
                </a:solidFill>
                <a:uFill>
                  <a:solidFill>
                    <a:srgbClr val="ffffff"/>
                  </a:solidFill>
                </a:uFill>
                <a:latin typeface="Calibri"/>
              </a:rPr>
              <a:t>Second level</a:t>
            </a:r>
            <a:endParaRPr b="0" lang="en-US" sz="2800" spc="-1" strike="noStrike">
              <a:solidFill>
                <a:srgbClr val="000000"/>
              </a:solidFill>
              <a:uFill>
                <a:solidFill>
                  <a:srgbClr val="ffffff"/>
                </a:solidFill>
              </a:uFill>
              <a:latin typeface="Calibri"/>
            </a:endParaRPr>
          </a:p>
          <a:p>
            <a:pPr lvl="2" marL="1143000" indent="-228240">
              <a:lnSpc>
                <a:spcPct val="100000"/>
              </a:lnSpc>
              <a:spcBef>
                <a:spcPts val="479"/>
              </a:spcBef>
              <a:buClr>
                <a:srgbClr val="595959"/>
              </a:buClr>
              <a:buFont typeface="Arial"/>
              <a:buChar char="•"/>
            </a:pPr>
            <a:r>
              <a:rPr b="0" lang="en-US" sz="2400" spc="-1" strike="noStrike">
                <a:solidFill>
                  <a:srgbClr val="595959"/>
                </a:solidFill>
                <a:uFill>
                  <a:solidFill>
                    <a:srgbClr val="ffffff"/>
                  </a:solidFill>
                </a:uFill>
                <a:latin typeface="Calibri"/>
              </a:rPr>
              <a:t>Third level</a:t>
            </a:r>
            <a:endParaRPr b="0" lang="en-US" sz="2400" spc="-1" strike="noStrike">
              <a:solidFill>
                <a:srgbClr val="000000"/>
              </a:solidFill>
              <a:uFill>
                <a:solidFill>
                  <a:srgbClr val="ffffff"/>
                </a:solidFill>
              </a:uFill>
              <a:latin typeface="Calibri"/>
            </a:endParaRPr>
          </a:p>
          <a:p>
            <a:pPr lvl="3" marL="1600200" indent="-228240">
              <a:lnSpc>
                <a:spcPct val="100000"/>
              </a:lnSpc>
              <a:spcBef>
                <a:spcPts val="400"/>
              </a:spcBef>
              <a:buClr>
                <a:srgbClr val="595959"/>
              </a:buClr>
              <a:buFont typeface="Arial"/>
              <a:buChar char="–"/>
            </a:pPr>
            <a:r>
              <a:rPr b="0" lang="en-US" sz="2000" spc="-1" strike="noStrike">
                <a:solidFill>
                  <a:srgbClr val="595959"/>
                </a:solidFill>
                <a:uFill>
                  <a:solidFill>
                    <a:srgbClr val="ffffff"/>
                  </a:solidFill>
                </a:uFill>
                <a:latin typeface="Calibri"/>
              </a:rPr>
              <a:t>Fourth level</a:t>
            </a:r>
            <a:endParaRPr b="0" lang="en-US" sz="2000" spc="-1" strike="noStrike">
              <a:solidFill>
                <a:srgbClr val="000000"/>
              </a:solidFill>
              <a:uFill>
                <a:solidFill>
                  <a:srgbClr val="ffffff"/>
                </a:solidFill>
              </a:uFill>
              <a:latin typeface="Calibri"/>
            </a:endParaRPr>
          </a:p>
          <a:p>
            <a:pPr lvl="4" marL="2057400" indent="-228240">
              <a:lnSpc>
                <a:spcPct val="100000"/>
              </a:lnSpc>
              <a:spcBef>
                <a:spcPts val="400"/>
              </a:spcBef>
              <a:buClr>
                <a:srgbClr val="595959"/>
              </a:buClr>
              <a:buFont typeface="Arial"/>
              <a:buChar char="»"/>
            </a:pPr>
            <a:r>
              <a:rPr b="0" lang="en-US" sz="2000" spc="-1" strike="noStrike">
                <a:solidFill>
                  <a:srgbClr val="595959"/>
                </a:solidFill>
                <a:uFill>
                  <a:solidFill>
                    <a:srgbClr val="ffffff"/>
                  </a:solidFill>
                </a:uFill>
                <a:latin typeface="Calibri"/>
              </a:rPr>
              <a:t>Fifth level</a:t>
            </a:r>
            <a:endParaRPr b="0" lang="en-US" sz="2000" spc="-1" strike="noStrike">
              <a:solidFill>
                <a:srgbClr val="000000"/>
              </a:solidFill>
              <a:uFill>
                <a:solidFill>
                  <a:srgbClr val="ffffff"/>
                </a:solidFill>
              </a:uFill>
              <a:latin typeface="Calibri"/>
            </a:endParaRPr>
          </a:p>
        </p:txBody>
      </p:sp>
      <p:sp>
        <p:nvSpPr>
          <p:cNvPr id="43" name="PlaceHolder 4"/>
          <p:cNvSpPr>
            <a:spLocks noGrp="1"/>
          </p:cNvSpPr>
          <p:nvPr>
            <p:ph type="dt"/>
          </p:nvPr>
        </p:nvSpPr>
        <p:spPr>
          <a:xfrm>
            <a:off x="457200" y="4767120"/>
            <a:ext cx="2133360" cy="273600"/>
          </a:xfrm>
          <a:prstGeom prst="rect">
            <a:avLst/>
          </a:prstGeom>
        </p:spPr>
        <p:txBody>
          <a:bodyPr anchor="ctr"/>
          <a:p>
            <a:pPr>
              <a:lnSpc>
                <a:spcPct val="100000"/>
              </a:lnSpc>
            </a:pPr>
            <a:fld id="{4D8BFF6B-CDA5-436D-AC35-07E538C657B4}" type="datetime">
              <a:rPr b="0" lang="tr-TR" sz="1200" spc="-1" strike="noStrike">
                <a:solidFill>
                  <a:srgbClr val="8b8b8b"/>
                </a:solidFill>
                <a:uFill>
                  <a:solidFill>
                    <a:srgbClr val="ffffff"/>
                  </a:solidFill>
                </a:uFill>
                <a:latin typeface="Calibri"/>
              </a:rPr>
              <a:t>04.12.19</a:t>
            </a:fld>
            <a:endParaRPr b="0" lang="tr-TR" sz="1200" spc="-1" strike="noStrike">
              <a:solidFill>
                <a:srgbClr val="000000"/>
              </a:solidFill>
              <a:uFill>
                <a:solidFill>
                  <a:srgbClr val="ffffff"/>
                </a:solidFill>
              </a:uFill>
              <a:latin typeface="Times New Roman"/>
            </a:endParaRPr>
          </a:p>
        </p:txBody>
      </p:sp>
      <p:sp>
        <p:nvSpPr>
          <p:cNvPr id="44" name="PlaceHolder 5"/>
          <p:cNvSpPr>
            <a:spLocks noGrp="1"/>
          </p:cNvSpPr>
          <p:nvPr>
            <p:ph type="ftr"/>
          </p:nvPr>
        </p:nvSpPr>
        <p:spPr>
          <a:xfrm>
            <a:off x="3124080" y="4767120"/>
            <a:ext cx="2895120" cy="273600"/>
          </a:xfrm>
          <a:prstGeom prst="rect">
            <a:avLst/>
          </a:prstGeom>
        </p:spPr>
        <p:txBody>
          <a:bodyPr anchor="ctr"/>
          <a:p>
            <a:endParaRPr b="0" lang="tr-TR" sz="2400" spc="-1" strike="noStrike">
              <a:solidFill>
                <a:srgbClr val="000000"/>
              </a:solidFill>
              <a:uFill>
                <a:solidFill>
                  <a:srgbClr val="ffffff"/>
                </a:solidFill>
              </a:uFill>
              <a:latin typeface="Times New Roman"/>
            </a:endParaRPr>
          </a:p>
        </p:txBody>
      </p:sp>
      <p:sp>
        <p:nvSpPr>
          <p:cNvPr id="45" name="PlaceHolder 6"/>
          <p:cNvSpPr>
            <a:spLocks noGrp="1"/>
          </p:cNvSpPr>
          <p:nvPr>
            <p:ph type="sldNum"/>
          </p:nvPr>
        </p:nvSpPr>
        <p:spPr>
          <a:xfrm>
            <a:off x="6553080" y="4767120"/>
            <a:ext cx="2133360" cy="273600"/>
          </a:xfrm>
          <a:prstGeom prst="rect">
            <a:avLst/>
          </a:prstGeom>
        </p:spPr>
        <p:txBody>
          <a:bodyPr anchor="ctr"/>
          <a:p>
            <a:pPr algn="r">
              <a:lnSpc>
                <a:spcPct val="100000"/>
              </a:lnSpc>
            </a:pPr>
            <a:fld id="{6D214109-AB7E-4C26-9AC3-56B78CDA8FF0}" type="slidenum">
              <a:rPr b="0" lang="tr-TR" sz="1200" spc="-1" strike="noStrike">
                <a:solidFill>
                  <a:srgbClr val="8b8b8b"/>
                </a:solidFill>
                <a:uFill>
                  <a:solidFill>
                    <a:srgbClr val="ffffff"/>
                  </a:solidFill>
                </a:uFill>
                <a:latin typeface="Calibri"/>
              </a:rPr>
              <a:t>&lt;number&gt;</a:t>
            </a:fld>
            <a:endParaRPr b="0" lang="tr-TR" sz="12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b9cde5"/>
        </a:solidFill>
      </p:bgPr>
    </p:bg>
    <p:spTree>
      <p:nvGrpSpPr>
        <p:cNvPr id="1" name=""/>
        <p:cNvGrpSpPr/>
        <p:nvPr/>
      </p:nvGrpSpPr>
      <p:grpSpPr>
        <a:xfrm>
          <a:off x="0" y="0"/>
          <a:ext cx="0" cy="0"/>
          <a:chOff x="0" y="0"/>
          <a:chExt cx="0" cy="0"/>
        </a:xfrm>
      </p:grpSpPr>
      <p:sp>
        <p:nvSpPr>
          <p:cNvPr id="80" name="CustomShape 1"/>
          <p:cNvSpPr/>
          <p:nvPr/>
        </p:nvSpPr>
        <p:spPr>
          <a:xfrm>
            <a:off x="-9000" y="5213880"/>
            <a:ext cx="8389440" cy="516600"/>
          </a:xfrm>
          <a:prstGeom prst="rect">
            <a:avLst/>
          </a:prstGeom>
          <a:noFill/>
          <a:ln>
            <a:noFill/>
          </a:ln>
        </p:spPr>
        <p:style>
          <a:lnRef idx="0"/>
          <a:fillRef idx="0"/>
          <a:effectRef idx="0"/>
          <a:fontRef idx="minor"/>
        </p:style>
        <p:txBody>
          <a:bodyPr lIns="90000" rIns="90000" tIns="45000" bIns="45000"/>
          <a:p>
            <a:pPr>
              <a:lnSpc>
                <a:spcPct val="100000"/>
              </a:lnSpc>
            </a:pPr>
            <a:r>
              <a:rPr b="0" lang="tr-TR" sz="1400" spc="-1" strike="noStrike">
                <a:solidFill>
                  <a:srgbClr val="a6a6a6"/>
                </a:solidFill>
                <a:uFill>
                  <a:solidFill>
                    <a:srgbClr val="ffffff"/>
                  </a:solidFill>
                </a:uFill>
                <a:latin typeface="Calibri"/>
              </a:rPr>
              <a:t>This presentation uses a free template provided by FPPT.com</a:t>
            </a:r>
            <a:endParaRPr b="0" lang="tr-TR" sz="1400" spc="-1" strike="noStrike">
              <a:solidFill>
                <a:srgbClr val="000000"/>
              </a:solidFill>
              <a:uFill>
                <a:solidFill>
                  <a:srgbClr val="ffffff"/>
                </a:solidFill>
              </a:uFill>
              <a:latin typeface="Arial"/>
            </a:endParaRPr>
          </a:p>
          <a:p>
            <a:pPr>
              <a:lnSpc>
                <a:spcPct val="100000"/>
              </a:lnSpc>
            </a:pPr>
            <a:r>
              <a:rPr b="0" lang="tr-TR" sz="1400" spc="-1" strike="noStrike">
                <a:solidFill>
                  <a:srgbClr val="a6a6a6"/>
                </a:solidFill>
                <a:uFill>
                  <a:solidFill>
                    <a:srgbClr val="ffffff"/>
                  </a:solidFill>
                </a:uFill>
                <a:latin typeface="Calibri"/>
              </a:rPr>
              <a:t>www.free-power-point-templates.com</a:t>
            </a:r>
            <a:endParaRPr b="0" lang="tr-TR" sz="1400" spc="-1" strike="noStrike">
              <a:solidFill>
                <a:srgbClr val="000000"/>
              </a:solidFill>
              <a:uFill>
                <a:solidFill>
                  <a:srgbClr val="ffffff"/>
                </a:solidFill>
              </a:uFill>
              <a:latin typeface="Arial"/>
            </a:endParaRPr>
          </a:p>
        </p:txBody>
      </p:sp>
      <p:sp>
        <p:nvSpPr>
          <p:cNvPr id="81" name="PlaceHolder 2"/>
          <p:cNvSpPr>
            <a:spLocks noGrp="1"/>
          </p:cNvSpPr>
          <p:nvPr>
            <p:ph type="title"/>
          </p:nvPr>
        </p:nvSpPr>
        <p:spPr>
          <a:xfrm>
            <a:off x="448920" y="180000"/>
            <a:ext cx="8245800" cy="763200"/>
          </a:xfrm>
          <a:prstGeom prst="rect">
            <a:avLst/>
          </a:prstGeom>
        </p:spPr>
        <p:txBody>
          <a:bodyPr anchor="ctr"/>
          <a:p>
            <a:pPr algn="r">
              <a:lnSpc>
                <a:spcPct val="100000"/>
              </a:lnSpc>
            </a:pPr>
            <a:r>
              <a:rPr b="0" lang="en-US" sz="3600" spc="-1" strike="noStrike">
                <a:solidFill>
                  <a:srgbClr val="002060"/>
                </a:solidFill>
                <a:uFill>
                  <a:solidFill>
                    <a:srgbClr val="ffffff"/>
                  </a:solidFill>
                </a:uFill>
                <a:latin typeface="Calibri"/>
              </a:rPr>
              <a:t>Click to edit Master title style</a:t>
            </a:r>
            <a:endParaRPr b="0" lang="en-US" sz="3600" spc="-1" strike="noStrike">
              <a:solidFill>
                <a:srgbClr val="000000"/>
              </a:solidFill>
              <a:uFill>
                <a:solidFill>
                  <a:srgbClr val="ffffff"/>
                </a:solidFill>
              </a:uFill>
              <a:latin typeface="Calibri"/>
            </a:endParaRPr>
          </a:p>
        </p:txBody>
      </p:sp>
      <p:sp>
        <p:nvSpPr>
          <p:cNvPr id="82" name="PlaceHolder 3"/>
          <p:cNvSpPr>
            <a:spLocks noGrp="1"/>
          </p:cNvSpPr>
          <p:nvPr>
            <p:ph type="body"/>
          </p:nvPr>
        </p:nvSpPr>
        <p:spPr>
          <a:xfrm>
            <a:off x="448920" y="1526400"/>
            <a:ext cx="8245800" cy="3335400"/>
          </a:xfrm>
          <a:prstGeom prst="rect">
            <a:avLst/>
          </a:prstGeom>
        </p:spPr>
        <p:txBody>
          <a:bodyPr/>
          <a:p>
            <a:pPr marL="343080" indent="-342720">
              <a:lnSpc>
                <a:spcPct val="100000"/>
              </a:lnSpc>
              <a:spcBef>
                <a:spcPts val="561"/>
              </a:spcBef>
              <a:buClr>
                <a:srgbClr val="595959"/>
              </a:buClr>
              <a:buFont typeface="Arial"/>
              <a:buChar char="•"/>
            </a:pPr>
            <a:r>
              <a:rPr b="0" lang="en-US" sz="2800" spc="-1" strike="noStrike">
                <a:solidFill>
                  <a:srgbClr val="595959"/>
                </a:solidFill>
                <a:uFill>
                  <a:solidFill>
                    <a:srgbClr val="ffffff"/>
                  </a:solidFill>
                </a:uFill>
                <a:latin typeface="Calibri"/>
              </a:rPr>
              <a:t>Click to edit Master text styles</a:t>
            </a:r>
            <a:endParaRPr b="0" lang="en-US" sz="2800" spc="-1" strike="noStrike">
              <a:solidFill>
                <a:srgbClr val="000000"/>
              </a:solidFill>
              <a:uFill>
                <a:solidFill>
                  <a:srgbClr val="ffffff"/>
                </a:solidFill>
              </a:uFill>
              <a:latin typeface="Calibri"/>
            </a:endParaRPr>
          </a:p>
          <a:p>
            <a:pPr lvl="1" marL="743040" indent="-285480">
              <a:lnSpc>
                <a:spcPct val="100000"/>
              </a:lnSpc>
              <a:spcBef>
                <a:spcPts val="561"/>
              </a:spcBef>
              <a:buClr>
                <a:srgbClr val="595959"/>
              </a:buClr>
              <a:buFont typeface="Arial"/>
              <a:buChar char="–"/>
            </a:pPr>
            <a:r>
              <a:rPr b="0" lang="en-US" sz="2800" spc="-1" strike="noStrike">
                <a:solidFill>
                  <a:srgbClr val="595959"/>
                </a:solidFill>
                <a:uFill>
                  <a:solidFill>
                    <a:srgbClr val="ffffff"/>
                  </a:solidFill>
                </a:uFill>
                <a:latin typeface="Calibri"/>
              </a:rPr>
              <a:t>Second level</a:t>
            </a:r>
            <a:endParaRPr b="0" lang="en-US" sz="2800" spc="-1" strike="noStrike">
              <a:solidFill>
                <a:srgbClr val="000000"/>
              </a:solidFill>
              <a:uFill>
                <a:solidFill>
                  <a:srgbClr val="ffffff"/>
                </a:solidFill>
              </a:uFill>
              <a:latin typeface="Calibri"/>
            </a:endParaRPr>
          </a:p>
          <a:p>
            <a:pPr lvl="2" marL="1143000" indent="-228240">
              <a:lnSpc>
                <a:spcPct val="100000"/>
              </a:lnSpc>
              <a:spcBef>
                <a:spcPts val="479"/>
              </a:spcBef>
              <a:buClr>
                <a:srgbClr val="595959"/>
              </a:buClr>
              <a:buFont typeface="Arial"/>
              <a:buChar char="•"/>
            </a:pPr>
            <a:r>
              <a:rPr b="0" lang="en-US" sz="2400" spc="-1" strike="noStrike">
                <a:solidFill>
                  <a:srgbClr val="595959"/>
                </a:solidFill>
                <a:uFill>
                  <a:solidFill>
                    <a:srgbClr val="ffffff"/>
                  </a:solidFill>
                </a:uFill>
                <a:latin typeface="Calibri"/>
              </a:rPr>
              <a:t>Third level</a:t>
            </a:r>
            <a:endParaRPr b="0" lang="en-US" sz="2400" spc="-1" strike="noStrike">
              <a:solidFill>
                <a:srgbClr val="000000"/>
              </a:solidFill>
              <a:uFill>
                <a:solidFill>
                  <a:srgbClr val="ffffff"/>
                </a:solidFill>
              </a:uFill>
              <a:latin typeface="Calibri"/>
            </a:endParaRPr>
          </a:p>
          <a:p>
            <a:pPr lvl="3" marL="1600200" indent="-228240">
              <a:lnSpc>
                <a:spcPct val="100000"/>
              </a:lnSpc>
              <a:spcBef>
                <a:spcPts val="400"/>
              </a:spcBef>
              <a:buClr>
                <a:srgbClr val="595959"/>
              </a:buClr>
              <a:buFont typeface="Arial"/>
              <a:buChar char="–"/>
            </a:pPr>
            <a:r>
              <a:rPr b="0" lang="en-US" sz="2000" spc="-1" strike="noStrike">
                <a:solidFill>
                  <a:srgbClr val="595959"/>
                </a:solidFill>
                <a:uFill>
                  <a:solidFill>
                    <a:srgbClr val="ffffff"/>
                  </a:solidFill>
                </a:uFill>
                <a:latin typeface="Calibri"/>
              </a:rPr>
              <a:t>Fourth level</a:t>
            </a:r>
            <a:endParaRPr b="0" lang="en-US" sz="2000" spc="-1" strike="noStrike">
              <a:solidFill>
                <a:srgbClr val="000000"/>
              </a:solidFill>
              <a:uFill>
                <a:solidFill>
                  <a:srgbClr val="ffffff"/>
                </a:solidFill>
              </a:uFill>
              <a:latin typeface="Calibri"/>
            </a:endParaRPr>
          </a:p>
          <a:p>
            <a:pPr lvl="4" marL="2057400" indent="-228240">
              <a:lnSpc>
                <a:spcPct val="100000"/>
              </a:lnSpc>
              <a:spcBef>
                <a:spcPts val="400"/>
              </a:spcBef>
              <a:buClr>
                <a:srgbClr val="595959"/>
              </a:buClr>
              <a:buFont typeface="Arial"/>
              <a:buChar char="»"/>
            </a:pPr>
            <a:r>
              <a:rPr b="0" lang="en-US" sz="2000" spc="-1" strike="noStrike">
                <a:solidFill>
                  <a:srgbClr val="595959"/>
                </a:solidFill>
                <a:uFill>
                  <a:solidFill>
                    <a:srgbClr val="ffffff"/>
                  </a:solidFill>
                </a:uFill>
                <a:latin typeface="Calibri"/>
              </a:rPr>
              <a:t>Fifth level</a:t>
            </a:r>
            <a:endParaRPr b="0" lang="en-US" sz="2000" spc="-1" strike="noStrike">
              <a:solidFill>
                <a:srgbClr val="000000"/>
              </a:solidFill>
              <a:uFill>
                <a:solidFill>
                  <a:srgbClr val="ffffff"/>
                </a:solidFill>
              </a:uFill>
              <a:latin typeface="Calibri"/>
            </a:endParaRPr>
          </a:p>
        </p:txBody>
      </p:sp>
      <p:sp>
        <p:nvSpPr>
          <p:cNvPr id="83" name="PlaceHolder 4"/>
          <p:cNvSpPr>
            <a:spLocks noGrp="1"/>
          </p:cNvSpPr>
          <p:nvPr>
            <p:ph type="dt"/>
          </p:nvPr>
        </p:nvSpPr>
        <p:spPr>
          <a:xfrm>
            <a:off x="457200" y="4767120"/>
            <a:ext cx="2133360" cy="273600"/>
          </a:xfrm>
          <a:prstGeom prst="rect">
            <a:avLst/>
          </a:prstGeom>
        </p:spPr>
        <p:txBody>
          <a:bodyPr anchor="ctr"/>
          <a:p>
            <a:pPr>
              <a:lnSpc>
                <a:spcPct val="100000"/>
              </a:lnSpc>
            </a:pPr>
            <a:fld id="{E81811A9-498D-45C5-A760-887CAD13F9B3}" type="datetime">
              <a:rPr b="0" lang="tr-TR" sz="1200" spc="-1" strike="noStrike">
                <a:solidFill>
                  <a:srgbClr val="8b8b8b"/>
                </a:solidFill>
                <a:uFill>
                  <a:solidFill>
                    <a:srgbClr val="ffffff"/>
                  </a:solidFill>
                </a:uFill>
                <a:latin typeface="Calibri"/>
              </a:rPr>
              <a:t>04.12.19</a:t>
            </a:fld>
            <a:endParaRPr b="0" lang="tr-TR" sz="1200" spc="-1" strike="noStrike">
              <a:solidFill>
                <a:srgbClr val="000000"/>
              </a:solidFill>
              <a:uFill>
                <a:solidFill>
                  <a:srgbClr val="ffffff"/>
                </a:solidFill>
              </a:uFill>
              <a:latin typeface="Times New Roman"/>
            </a:endParaRPr>
          </a:p>
        </p:txBody>
      </p:sp>
      <p:sp>
        <p:nvSpPr>
          <p:cNvPr id="84" name="PlaceHolder 5"/>
          <p:cNvSpPr>
            <a:spLocks noGrp="1"/>
          </p:cNvSpPr>
          <p:nvPr>
            <p:ph type="ftr"/>
          </p:nvPr>
        </p:nvSpPr>
        <p:spPr>
          <a:xfrm>
            <a:off x="3124080" y="4767120"/>
            <a:ext cx="2895120" cy="273600"/>
          </a:xfrm>
          <a:prstGeom prst="rect">
            <a:avLst/>
          </a:prstGeom>
        </p:spPr>
        <p:txBody>
          <a:bodyPr anchor="ctr"/>
          <a:p>
            <a:endParaRPr b="0" lang="tr-TR" sz="2400" spc="-1" strike="noStrike">
              <a:solidFill>
                <a:srgbClr val="000000"/>
              </a:solidFill>
              <a:uFill>
                <a:solidFill>
                  <a:srgbClr val="ffffff"/>
                </a:solidFill>
              </a:uFill>
              <a:latin typeface="Times New Roman"/>
            </a:endParaRPr>
          </a:p>
        </p:txBody>
      </p:sp>
      <p:sp>
        <p:nvSpPr>
          <p:cNvPr id="85" name="PlaceHolder 6"/>
          <p:cNvSpPr>
            <a:spLocks noGrp="1"/>
          </p:cNvSpPr>
          <p:nvPr>
            <p:ph type="sldNum"/>
          </p:nvPr>
        </p:nvSpPr>
        <p:spPr>
          <a:xfrm>
            <a:off x="6553080" y="4767120"/>
            <a:ext cx="2133360" cy="273600"/>
          </a:xfrm>
          <a:prstGeom prst="rect">
            <a:avLst/>
          </a:prstGeom>
        </p:spPr>
        <p:txBody>
          <a:bodyPr anchor="ctr"/>
          <a:p>
            <a:pPr algn="r">
              <a:lnSpc>
                <a:spcPct val="100000"/>
              </a:lnSpc>
            </a:pPr>
            <a:fld id="{6C85E9B0-3D77-42D7-94B7-9D7F3109B6E3}" type="slidenum">
              <a:rPr b="0" lang="tr-TR" sz="1200" spc="-1" strike="noStrike">
                <a:solidFill>
                  <a:srgbClr val="8b8b8b"/>
                </a:solidFill>
                <a:uFill>
                  <a:solidFill>
                    <a:srgbClr val="ffffff"/>
                  </a:solidFill>
                </a:uFill>
                <a:latin typeface="Calibri"/>
              </a:rPr>
              <a:t>&lt;number&gt;</a:t>
            </a:fld>
            <a:endParaRPr b="0" lang="tr-TR" sz="12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2.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00.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00.xml"/>
</Relationships>
</file>

<file path=ppt/slides/_rels/slide10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02.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02.xml"/>
</Relationships>
</file>

<file path=ppt/slides/_rels/slide103.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03.xml"/>
</Relationships>
</file>

<file path=ppt/slides/_rels/slide104.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04.xml"/>
</Relationships>
</file>

<file path=ppt/slides/_rels/slide105.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05.xml"/>
</Relationships>
</file>

<file path=ppt/slides/_rels/slide106.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06.xml"/>
</Relationships>
</file>

<file path=ppt/slides/_rels/slide107.xml.rels><?xml version="1.0" encoding="UTF-8"?>
<Relationships xmlns="http://schemas.openxmlformats.org/package/2006/relationships"><Relationship Id="rId1" Type="http://schemas.openxmlformats.org/officeDocument/2006/relationships/hyperlink" Target="https://ebelge.gib.gov.tr/dosyalar/Duyuru-Yillara_Sari_Insaat.pdf" TargetMode="External"/><Relationship Id="rId2" Type="http://schemas.openxmlformats.org/officeDocument/2006/relationships/hyperlink" Target="https://ebelge.gib.gov.tr/dosyalar/Duyuru-Yillara_Sari_Insaat.pdf" TargetMode="External"/><Relationship Id="rId3" Type="http://schemas.openxmlformats.org/officeDocument/2006/relationships/slideLayout" Target="../slideLayouts/slideLayout25.xml"/><Relationship Id="rId4" Type="http://schemas.openxmlformats.org/officeDocument/2006/relationships/notesSlide" Target="../notesSlides/notesSlide107.xml"/>
</Relationships>
</file>

<file path=ppt/slides/_rels/slide10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9.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0.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1.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2.xml"/>
</Relationships>
</file>

<file path=ppt/slides/_rels/slide33.xml.rels><?xml version="1.0" encoding="UTF-8"?>
<Relationships xmlns="http://schemas.openxmlformats.org/package/2006/relationships"><Relationship Id="rId1" Type="http://schemas.openxmlformats.org/officeDocument/2006/relationships/hyperlink" Target="https://ebelge.gib.gov.tr/dosyalar/kilavuzlar/e-irsaliye_Uygulama_Kilavuzu_Taslagi.pdf" TargetMode="External"/><Relationship Id="rId2" Type="http://schemas.openxmlformats.org/officeDocument/2006/relationships/hyperlink" Target="https://ebelge.gib.gov.tr/dosyalar/kilavuzlar/e-irsaliye_Uygulama_Kilavuzu_Taslagi.pdf" TargetMode="External"/><Relationship Id="rId3" Type="http://schemas.openxmlformats.org/officeDocument/2006/relationships/hyperlink" Target="https://ebelge.gib.gov.tr/dosyalar/kilavuzlar/e-irsaliye_Uygulama_Kilavuzu_Taslagi.pdf" TargetMode="External"/><Relationship Id="rId4" Type="http://schemas.openxmlformats.org/officeDocument/2006/relationships/slideLayout" Target="../slideLayouts/slideLayout25.xml"/><Relationship Id="rId5" Type="http://schemas.openxmlformats.org/officeDocument/2006/relationships/notesSlide" Target="../notesSlides/notesSlide3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9.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9.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7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7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7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4.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74.xml"/>
</Relationships>
</file>

<file path=ppt/slides/_rels/slide7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6.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76.xml"/>
</Relationships>
</file>

<file path=ppt/slides/_rels/slide7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8.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78.xml"/>
</Relationships>
</file>

<file path=ppt/slides/_rels/slide79.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79.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8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1.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81.xml"/>
</Relationships>
</file>

<file path=ppt/slides/_rels/slide82.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82.xml"/>
</Relationships>
</file>

<file path=ppt/slides/_rels/slide83.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83.xml"/>
</Relationships>
</file>

<file path=ppt/slides/_rels/slide8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8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7.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87.xml"/>
</Relationships>
</file>

<file path=ppt/slides/_rels/slide88.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88.xml"/>
</Relationships>
</file>

<file path=ppt/slides/_rels/slide89.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89.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90.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90.xml"/>
</Relationships>
</file>

<file path=ppt/slides/_rels/slide91.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91.xml"/>
</Relationships>
</file>

<file path=ppt/slides/_rels/slide92.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92.xml"/>
</Relationships>
</file>

<file path=ppt/slides/_rels/slide93.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93.xml"/>
</Relationships>
</file>

<file path=ppt/slides/_rels/slide94.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94.xml"/>
</Relationships>
</file>

<file path=ppt/slides/_rels/slide95.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95.xml"/>
</Relationships>
</file>

<file path=ppt/slides/_rels/slide96.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96.xml"/>
</Relationships>
</file>

<file path=ppt/slides/_rels/slide97.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97.xml"/>
</Relationships>
</file>

<file path=ppt/slides/_rels/slide98.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98.xml"/>
</Relationships>
</file>

<file path=ppt/slides/_rels/slide99.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9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TextShape 1"/>
          <p:cNvSpPr txBox="1"/>
          <p:nvPr/>
        </p:nvSpPr>
        <p:spPr>
          <a:xfrm>
            <a:off x="857880" y="1238400"/>
            <a:ext cx="7023960" cy="1883520"/>
          </a:xfrm>
          <a:prstGeom prst="rect">
            <a:avLst/>
          </a:prstGeom>
          <a:noFill/>
          <a:ln>
            <a:noFill/>
          </a:ln>
        </p:spPr>
        <p:txBody>
          <a:bodyPr anchor="ctr"/>
          <a:p>
            <a:pPr algn="ctr">
              <a:lnSpc>
                <a:spcPct val="100000"/>
              </a:lnSpc>
            </a:pPr>
            <a:r>
              <a:rPr b="1" lang="en-US" sz="4400" spc="-1" strike="noStrike">
                <a:solidFill>
                  <a:srgbClr val="002060"/>
                </a:solidFill>
                <a:uFill>
                  <a:solidFill>
                    <a:srgbClr val="ffffff"/>
                  </a:solidFill>
                </a:uFill>
                <a:latin typeface="Cambria"/>
              </a:rPr>
              <a:t>Elektronik Belge ve Defter Uygulamalarındaki Yenilikler</a:t>
            </a:r>
            <a:endParaRPr b="0" lang="en-US" sz="4400" spc="-1" strike="noStrike">
              <a:solidFill>
                <a:srgbClr val="000000"/>
              </a:solidFill>
              <a:uFill>
                <a:solidFill>
                  <a:srgbClr val="ffffff"/>
                </a:solidFill>
              </a:uFill>
              <a:latin typeface="Calibri"/>
            </a:endParaRPr>
          </a:p>
        </p:txBody>
      </p:sp>
      <p:pic>
        <p:nvPicPr>
          <p:cNvPr id="126" name="Picture 2" descr=""/>
          <p:cNvPicPr/>
          <p:nvPr/>
        </p:nvPicPr>
        <p:blipFill>
          <a:blip r:embed="rId1"/>
          <a:stretch/>
        </p:blipFill>
        <p:spPr>
          <a:xfrm>
            <a:off x="3330360" y="4116960"/>
            <a:ext cx="2079000" cy="902880"/>
          </a:xfrm>
          <a:prstGeom prst="rect">
            <a:avLst/>
          </a:prstGeom>
          <a:ln>
            <a:noFill/>
          </a:ln>
        </p:spPr>
      </p:pic>
    </p:spTree>
  </p:cSld>
  <p:transition spd="slow">
    <p:push dir="u"/>
  </p:transition>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TextShape 1"/>
          <p:cNvSpPr txBox="1"/>
          <p:nvPr/>
        </p:nvSpPr>
        <p:spPr>
          <a:xfrm>
            <a:off x="274320" y="-41040"/>
            <a:ext cx="8222040" cy="5436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e-Belge Uygulamaları (Yeni Durum)</a:t>
            </a:r>
            <a:endParaRPr b="0" lang="en-US" sz="3200" spc="-1" strike="noStrike">
              <a:solidFill>
                <a:srgbClr val="000000"/>
              </a:solidFill>
              <a:uFill>
                <a:solidFill>
                  <a:srgbClr val="ffffff"/>
                </a:solidFill>
              </a:uFill>
              <a:latin typeface="Calibri"/>
            </a:endParaRPr>
          </a:p>
        </p:txBody>
      </p:sp>
      <p:graphicFrame>
        <p:nvGraphicFramePr>
          <p:cNvPr id="142" name="Table 2"/>
          <p:cNvGraphicFramePr/>
          <p:nvPr/>
        </p:nvGraphicFramePr>
        <p:xfrm>
          <a:off x="164520" y="496800"/>
          <a:ext cx="8979120" cy="4105800"/>
        </p:xfrm>
        <a:graphic>
          <a:graphicData uri="http://schemas.openxmlformats.org/drawingml/2006/table">
            <a:tbl>
              <a:tblPr/>
              <a:tblGrid>
                <a:gridCol w="2481120"/>
                <a:gridCol w="950040"/>
                <a:gridCol w="831240"/>
                <a:gridCol w="4716720"/>
              </a:tblGrid>
              <a:tr h="282600">
                <a:tc>
                  <a:txBody>
                    <a:bodyPr anchor="ctr"/>
                    <a:p>
                      <a:pPr algn="ctr">
                        <a:lnSpc>
                          <a:spcPct val="100000"/>
                        </a:lnSpc>
                      </a:pPr>
                      <a:r>
                        <a:rPr b="1" lang="tr-TR" sz="1300" spc="-1" strike="noStrike">
                          <a:solidFill>
                            <a:srgbClr val="000000"/>
                          </a:solidFill>
                          <a:uFill>
                            <a:solidFill>
                              <a:srgbClr val="ffffff"/>
                            </a:solidFill>
                          </a:uFill>
                          <a:latin typeface="Calibri"/>
                        </a:rPr>
                        <a:t>e-Belge</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xBody>
                    <a:bodyPr anchor="ctr"/>
                    <a:p>
                      <a:pPr algn="ctr">
                        <a:lnSpc>
                          <a:spcPct val="100000"/>
                        </a:lnSpc>
                      </a:pPr>
                      <a:r>
                        <a:rPr b="1" lang="tr-TR" sz="1300" spc="-1" strike="noStrike">
                          <a:solidFill>
                            <a:srgbClr val="000000"/>
                          </a:solidFill>
                          <a:uFill>
                            <a:solidFill>
                              <a:srgbClr val="ffffff"/>
                            </a:solidFill>
                          </a:uFill>
                          <a:latin typeface="Calibri"/>
                        </a:rPr>
                        <a:t>Zorunlu</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xBody>
                    <a:bodyPr anchor="ctr"/>
                    <a:p>
                      <a:pPr algn="ctr">
                        <a:lnSpc>
                          <a:spcPct val="100000"/>
                        </a:lnSpc>
                      </a:pPr>
                      <a:r>
                        <a:rPr b="1" lang="tr-TR" sz="1300" spc="-1" strike="noStrike">
                          <a:solidFill>
                            <a:srgbClr val="000000"/>
                          </a:solidFill>
                          <a:uFill>
                            <a:solidFill>
                              <a:srgbClr val="ffffff"/>
                            </a:solidFill>
                          </a:uFill>
                          <a:latin typeface="Calibri"/>
                        </a:rPr>
                        <a:t>İhtiyari</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xBody>
                    <a:bodyPr anchor="ctr"/>
                    <a:p>
                      <a:pPr algn="ctr">
                        <a:lnSpc>
                          <a:spcPct val="100000"/>
                        </a:lnSpc>
                      </a:pPr>
                      <a:r>
                        <a:rPr b="1" lang="tr-TR" sz="1300" spc="-1" strike="noStrike">
                          <a:solidFill>
                            <a:srgbClr val="000000"/>
                          </a:solidFill>
                          <a:uFill>
                            <a:solidFill>
                              <a:srgbClr val="ffffff"/>
                            </a:solidFill>
                          </a:uFill>
                          <a:latin typeface="Calibri"/>
                        </a:rPr>
                        <a:t>Kapsam</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r>
              <a:tr h="1391040">
                <a:tc>
                  <a:txBody>
                    <a:bodyPr anchor="ctr"/>
                    <a:p>
                      <a:pPr>
                        <a:lnSpc>
                          <a:spcPct val="100000"/>
                        </a:lnSpc>
                      </a:pPr>
                      <a:r>
                        <a:rPr b="1" lang="tr-TR" sz="1300" spc="-1" strike="noStrike">
                          <a:solidFill>
                            <a:srgbClr val="000000"/>
                          </a:solidFill>
                          <a:uFill>
                            <a:solidFill>
                              <a:srgbClr val="ffffff"/>
                            </a:solidFill>
                          </a:uFill>
                          <a:latin typeface="Calibri"/>
                        </a:rPr>
                        <a:t>e-Müstahsil Makbuzu</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xBody>
                    <a:bodyPr anchor="ctr"/>
                    <a:p>
                      <a:pPr algn="ctr">
                        <a:lnSpc>
                          <a:spcPct val="100000"/>
                        </a:lnSpc>
                      </a:pPr>
                      <a:r>
                        <a:rPr b="0" lang="tr-TR" sz="1300" spc="-1" strike="noStrike">
                          <a:solidFill>
                            <a:srgbClr val="000000"/>
                          </a:solidFill>
                          <a:uFill>
                            <a:solidFill>
                              <a:srgbClr val="ffffff"/>
                            </a:solidFill>
                          </a:uFill>
                          <a:latin typeface="Calibri"/>
                        </a:rPr>
                        <a:t>√</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xBody>
                    <a:bodyPr anchor="ctr"/>
                    <a:p>
                      <a:pPr marL="174600" indent="-174240">
                        <a:lnSpc>
                          <a:spcPct val="100000"/>
                        </a:lnSpc>
                        <a:buClr>
                          <a:srgbClr val="000000"/>
                        </a:buClr>
                        <a:buFont typeface="StarSymbol"/>
                        <a:buChar char="-"/>
                      </a:pPr>
                      <a:r>
                        <a:rPr b="0" lang="tr-TR" sz="1250" spc="-1" strike="noStrike">
                          <a:solidFill>
                            <a:srgbClr val="000000"/>
                          </a:solidFill>
                          <a:uFill>
                            <a:solidFill>
                              <a:srgbClr val="ffffff"/>
                            </a:solidFill>
                          </a:uFill>
                          <a:latin typeface="Calibri"/>
                        </a:rPr>
                        <a:t>e-Fatura  uygulamasına kayıtlı olanlardan faaliyetleri gereği müstahsil makbuzu düzenlemek zorunda olanlar, </a:t>
                      </a:r>
                      <a:endParaRPr b="0" lang="tr-TR" sz="1250" spc="-1" strike="noStrike">
                        <a:solidFill>
                          <a:srgbClr val="000000"/>
                        </a:solidFill>
                        <a:uFill>
                          <a:solidFill>
                            <a:srgbClr val="ffffff"/>
                          </a:solidFill>
                        </a:uFill>
                        <a:latin typeface="Arial"/>
                      </a:endParaRPr>
                    </a:p>
                    <a:p>
                      <a:pPr marL="174600" indent="-174240">
                        <a:lnSpc>
                          <a:spcPct val="100000"/>
                        </a:lnSpc>
                        <a:buClr>
                          <a:srgbClr val="000000"/>
                        </a:buClr>
                        <a:buFont typeface="StarSymbol"/>
                        <a:buChar char="-"/>
                      </a:pPr>
                      <a:r>
                        <a:rPr b="0" lang="tr-TR" sz="1250" spc="-1" strike="noStrike">
                          <a:solidFill>
                            <a:srgbClr val="000000"/>
                          </a:solidFill>
                          <a:uFill>
                            <a:solidFill>
                              <a:srgbClr val="ffffff"/>
                            </a:solidFill>
                          </a:uFill>
                          <a:latin typeface="Calibri"/>
                        </a:rPr>
                        <a:t>Komisyoncu veya tüccar olarak sebze ve meyve ticaretiyle iştigal edenler,</a:t>
                      </a:r>
                      <a:endParaRPr b="0" lang="tr-TR" sz="1250" spc="-1" strike="noStrike">
                        <a:solidFill>
                          <a:srgbClr val="000000"/>
                        </a:solidFill>
                        <a:uFill>
                          <a:solidFill>
                            <a:srgbClr val="ffffff"/>
                          </a:solidFill>
                        </a:uFill>
                        <a:latin typeface="Arial"/>
                      </a:endParaRPr>
                    </a:p>
                    <a:p>
                      <a:pPr marL="174600" indent="-174240">
                        <a:lnSpc>
                          <a:spcPct val="100000"/>
                        </a:lnSpc>
                        <a:buClr>
                          <a:srgbClr val="000000"/>
                        </a:buClr>
                        <a:buFont typeface="StarSymbol"/>
                        <a:buChar char="-"/>
                      </a:pPr>
                      <a:r>
                        <a:rPr b="0" lang="tr-TR" sz="1250" spc="-1" strike="noStrike">
                          <a:solidFill>
                            <a:srgbClr val="000000"/>
                          </a:solidFill>
                          <a:uFill>
                            <a:solidFill>
                              <a:srgbClr val="ffffff"/>
                            </a:solidFill>
                          </a:uFill>
                          <a:latin typeface="Calibri"/>
                        </a:rPr>
                        <a:t>Başkanlıkça kendilerine e-Müstahsil Makbuzu uygulamasına geçiş zorunluluğu getirilen mükellefler </a:t>
                      </a:r>
                      <a:endParaRPr b="0" lang="tr-TR" sz="125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r>
              <a:tr h="1018800">
                <a:tc>
                  <a:txBody>
                    <a:bodyPr anchor="ctr"/>
                    <a:p>
                      <a:pPr>
                        <a:lnSpc>
                          <a:spcPct val="100000"/>
                        </a:lnSpc>
                      </a:pPr>
                      <a:r>
                        <a:rPr b="1" lang="tr-TR" sz="1300" spc="-1" strike="noStrike">
                          <a:solidFill>
                            <a:srgbClr val="000000"/>
                          </a:solidFill>
                          <a:uFill>
                            <a:solidFill>
                              <a:srgbClr val="ffffff"/>
                            </a:solidFill>
                          </a:uFill>
                          <a:latin typeface="Calibri"/>
                        </a:rPr>
                        <a:t>e-Bilet</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xBody>
                    <a:bodyPr anchor="ctr"/>
                    <a:p>
                      <a:pPr algn="ctr">
                        <a:lnSpc>
                          <a:spcPct val="100000"/>
                        </a:lnSpc>
                      </a:pPr>
                      <a:r>
                        <a:rPr b="0" lang="tr-TR" sz="1300" spc="-1" strike="noStrike">
                          <a:solidFill>
                            <a:srgbClr val="000000"/>
                          </a:solidFill>
                          <a:uFill>
                            <a:solidFill>
                              <a:srgbClr val="ffffff"/>
                            </a:solidFill>
                          </a:uFill>
                          <a:latin typeface="Calibri"/>
                        </a:rPr>
                        <a:t>√</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xBody>
                    <a:bodyPr anchor="ctr"/>
                    <a:p>
                      <a:pPr algn="ctr">
                        <a:lnSpc>
                          <a:spcPct val="100000"/>
                        </a:lnSpc>
                      </a:pPr>
                      <a:r>
                        <a:rPr b="0" lang="tr-TR" sz="1300" spc="-1" strike="noStrike">
                          <a:solidFill>
                            <a:srgbClr val="000000"/>
                          </a:solidFill>
                          <a:uFill>
                            <a:solidFill>
                              <a:srgbClr val="ffffff"/>
                            </a:solidFill>
                          </a:uFill>
                          <a:latin typeface="Calibri"/>
                        </a:rPr>
                        <a:t>√</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xBody>
                    <a:bodyPr anchor="ctr"/>
                    <a:p>
                      <a:pPr marL="174600" indent="-174240">
                        <a:lnSpc>
                          <a:spcPct val="100000"/>
                        </a:lnSpc>
                        <a:buClr>
                          <a:srgbClr val="000000"/>
                        </a:buClr>
                        <a:buFont typeface="StarSymbol"/>
                        <a:buChar char="-"/>
                      </a:pPr>
                      <a:r>
                        <a:rPr b="0" lang="tr-TR" sz="1250" spc="-1" strike="noStrike">
                          <a:solidFill>
                            <a:srgbClr val="000000"/>
                          </a:solidFill>
                          <a:uFill>
                            <a:solidFill>
                              <a:srgbClr val="ffffff"/>
                            </a:solidFill>
                          </a:uFill>
                          <a:latin typeface="Calibri"/>
                        </a:rPr>
                        <a:t>Kara veya deniz yolu ile şehirlerarası ya da uluslararası yolcu taşımacılığı yapanlar</a:t>
                      </a:r>
                      <a:endParaRPr b="0" lang="tr-TR" sz="1250" spc="-1" strike="noStrike">
                        <a:solidFill>
                          <a:srgbClr val="000000"/>
                        </a:solidFill>
                        <a:uFill>
                          <a:solidFill>
                            <a:srgbClr val="ffffff"/>
                          </a:solidFill>
                        </a:uFill>
                        <a:latin typeface="Arial"/>
                      </a:endParaRPr>
                    </a:p>
                    <a:p>
                      <a:pPr marL="174600" indent="-174240">
                        <a:lnSpc>
                          <a:spcPct val="100000"/>
                        </a:lnSpc>
                        <a:buClr>
                          <a:srgbClr val="000000"/>
                        </a:buClr>
                        <a:buFont typeface="StarSymbol"/>
                        <a:buChar char="-"/>
                      </a:pPr>
                      <a:r>
                        <a:rPr b="0" lang="tr-TR" sz="1250" spc="-1" strike="noStrike">
                          <a:solidFill>
                            <a:srgbClr val="000000"/>
                          </a:solidFill>
                          <a:uFill>
                            <a:solidFill>
                              <a:srgbClr val="ffffff"/>
                            </a:solidFill>
                          </a:uFill>
                          <a:latin typeface="Calibri"/>
                        </a:rPr>
                        <a:t>Havayolu ile yurt içi/dışı yolcu taşımacılığı yapanlar</a:t>
                      </a:r>
                      <a:endParaRPr b="0" lang="tr-TR" sz="1250" spc="-1" strike="noStrike">
                        <a:solidFill>
                          <a:srgbClr val="000000"/>
                        </a:solidFill>
                        <a:uFill>
                          <a:solidFill>
                            <a:srgbClr val="ffffff"/>
                          </a:solidFill>
                        </a:uFill>
                        <a:latin typeface="Arial"/>
                      </a:endParaRPr>
                    </a:p>
                    <a:p>
                      <a:pPr marL="174600" indent="-174240">
                        <a:lnSpc>
                          <a:spcPct val="100000"/>
                        </a:lnSpc>
                        <a:buClr>
                          <a:srgbClr val="000000"/>
                        </a:buClr>
                        <a:buFont typeface="StarSymbol"/>
                        <a:buChar char="-"/>
                      </a:pPr>
                      <a:r>
                        <a:rPr b="0" lang="tr-TR" sz="1250" spc="-1" strike="noStrike">
                          <a:solidFill>
                            <a:srgbClr val="000000"/>
                          </a:solidFill>
                          <a:uFill>
                            <a:solidFill>
                              <a:srgbClr val="ffffff"/>
                            </a:solidFill>
                          </a:uFill>
                          <a:latin typeface="Calibri"/>
                        </a:rPr>
                        <a:t>Sinema, tiyatro, konser, spor müsabakası vb. etkinlikler için bilet düzenleyenler</a:t>
                      </a:r>
                      <a:endParaRPr b="0" lang="tr-TR" sz="125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r>
              <a:tr h="282600">
                <a:tc>
                  <a:txBody>
                    <a:bodyPr anchor="ctr"/>
                    <a:p>
                      <a:pPr>
                        <a:lnSpc>
                          <a:spcPct val="100000"/>
                        </a:lnSpc>
                      </a:pPr>
                      <a:r>
                        <a:rPr b="1" lang="tr-TR" sz="1300" spc="-1" strike="noStrike">
                          <a:solidFill>
                            <a:srgbClr val="000000"/>
                          </a:solidFill>
                          <a:uFill>
                            <a:solidFill>
                              <a:srgbClr val="ffffff"/>
                            </a:solidFill>
                          </a:uFill>
                          <a:latin typeface="Calibri"/>
                        </a:rPr>
                        <a:t>e-Gider Pusulası</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xBody>
                    <a:bodyPr anchor="ctr"/>
                    <a:p>
                      <a:pPr algn="ctr">
                        <a:lnSpc>
                          <a:spcPct val="100000"/>
                        </a:lnSpc>
                      </a:pPr>
                      <a:r>
                        <a:rPr b="0" lang="tr-TR" sz="1300" spc="-1" strike="noStrike">
                          <a:solidFill>
                            <a:srgbClr val="ff0000"/>
                          </a:solidFill>
                          <a:uFill>
                            <a:solidFill>
                              <a:srgbClr val="ffffff"/>
                            </a:solidFill>
                          </a:uFill>
                          <a:latin typeface="Calibri"/>
                        </a:rPr>
                        <a:t>√</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rowSpan="5">
                  <a:txBody>
                    <a:bodyPr anchor="ctr"/>
                    <a:p>
                      <a:pPr marL="174600" indent="-174240">
                        <a:lnSpc>
                          <a:spcPct val="100000"/>
                        </a:lnSpc>
                        <a:buClr>
                          <a:srgbClr val="000000"/>
                        </a:buClr>
                        <a:buFont typeface="StarSymbol"/>
                        <a:buChar char="-"/>
                      </a:pPr>
                      <a:r>
                        <a:rPr b="0" lang="tr-TR" sz="1250" spc="-1" strike="noStrike">
                          <a:solidFill>
                            <a:srgbClr val="000000"/>
                          </a:solidFill>
                          <a:uFill>
                            <a:solidFill>
                              <a:srgbClr val="ffffff"/>
                            </a:solidFill>
                          </a:uFill>
                          <a:latin typeface="Calibri"/>
                        </a:rPr>
                        <a:t>Başkanlıkça kendilerine e-Müstahsil Makbuzu uygulamasına geçiş zorunluluğu getirilen mükellefler (en az 3 ay süre verilir)</a:t>
                      </a:r>
                      <a:endParaRPr b="0" lang="tr-TR" sz="125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r>
              <a:tr h="282600">
                <a:tc>
                  <a:txBody>
                    <a:bodyPr anchor="ctr"/>
                    <a:p>
                      <a:pPr>
                        <a:lnSpc>
                          <a:spcPct val="100000"/>
                        </a:lnSpc>
                      </a:pPr>
                      <a:r>
                        <a:rPr b="1" lang="tr-TR" sz="1300" spc="-1" strike="noStrike">
                          <a:solidFill>
                            <a:srgbClr val="000000"/>
                          </a:solidFill>
                          <a:uFill>
                            <a:solidFill>
                              <a:srgbClr val="ffffff"/>
                            </a:solidFill>
                          </a:uFill>
                          <a:latin typeface="Calibri"/>
                        </a:rPr>
                        <a:t>e-Sigorta Komisyon Belgesi</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xBody>
                    <a:bodyPr anchor="ctr"/>
                    <a:p>
                      <a:pPr algn="ctr">
                        <a:lnSpc>
                          <a:spcPct val="100000"/>
                        </a:lnSpc>
                      </a:pPr>
                      <a:r>
                        <a:rPr b="0" lang="tr-TR" sz="1300" spc="-1" strike="noStrike">
                          <a:solidFill>
                            <a:srgbClr val="ff0000"/>
                          </a:solidFill>
                          <a:uFill>
                            <a:solidFill>
                              <a:srgbClr val="ffffff"/>
                            </a:solidFill>
                          </a:uFill>
                          <a:latin typeface="Calibri"/>
                        </a:rPr>
                        <a:t>√</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vMerge="1">
                  <a:tcPr>
                    <a:solidFill>
                      <a:srgbClr val="729fcf"/>
                    </a:solidFill>
                  </a:tcPr>
                </a:tc>
              </a:tr>
              <a:tr h="282600">
                <a:tc>
                  <a:txBody>
                    <a:bodyPr anchor="ctr"/>
                    <a:p>
                      <a:pPr>
                        <a:lnSpc>
                          <a:spcPct val="100000"/>
                        </a:lnSpc>
                      </a:pPr>
                      <a:r>
                        <a:rPr b="1" lang="tr-TR" sz="1300" spc="-1" strike="noStrike">
                          <a:solidFill>
                            <a:srgbClr val="000000"/>
                          </a:solidFill>
                          <a:uFill>
                            <a:solidFill>
                              <a:srgbClr val="ffffff"/>
                            </a:solidFill>
                          </a:uFill>
                          <a:latin typeface="Calibri"/>
                        </a:rPr>
                        <a:t>e-Sigorta Poliçesi</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xBody>
                    <a:bodyPr anchor="ctr"/>
                    <a:p>
                      <a:pPr algn="ctr">
                        <a:lnSpc>
                          <a:spcPct val="100000"/>
                        </a:lnSpc>
                      </a:pPr>
                      <a:r>
                        <a:rPr b="0" lang="tr-TR" sz="1300" spc="-1" strike="noStrike">
                          <a:solidFill>
                            <a:srgbClr val="ff0000"/>
                          </a:solidFill>
                          <a:uFill>
                            <a:solidFill>
                              <a:srgbClr val="ffffff"/>
                            </a:solidFill>
                          </a:uFill>
                          <a:latin typeface="Calibri"/>
                        </a:rPr>
                        <a:t>√</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r>
              <a:tr h="282600">
                <a:tc>
                  <a:txBody>
                    <a:bodyPr anchor="ctr"/>
                    <a:p>
                      <a:pPr>
                        <a:lnSpc>
                          <a:spcPct val="100000"/>
                        </a:lnSpc>
                      </a:pPr>
                      <a:r>
                        <a:rPr b="1" lang="tr-TR" sz="1300" spc="-1" strike="noStrike">
                          <a:solidFill>
                            <a:srgbClr val="000000"/>
                          </a:solidFill>
                          <a:uFill>
                            <a:solidFill>
                              <a:srgbClr val="ffffff"/>
                            </a:solidFill>
                          </a:uFill>
                          <a:latin typeface="Calibri"/>
                        </a:rPr>
                        <a:t>e-Döviz Alım Satım Belgesi</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xBody>
                    <a:bodyPr anchor="ctr"/>
                    <a:p>
                      <a:pPr algn="ctr">
                        <a:lnSpc>
                          <a:spcPct val="100000"/>
                        </a:lnSpc>
                      </a:pPr>
                      <a:r>
                        <a:rPr b="0" lang="tr-TR" sz="1300" spc="-1" strike="noStrike">
                          <a:solidFill>
                            <a:srgbClr val="ff0000"/>
                          </a:solidFill>
                          <a:uFill>
                            <a:solidFill>
                              <a:srgbClr val="ffffff"/>
                            </a:solidFill>
                          </a:uFill>
                          <a:latin typeface="Calibri"/>
                        </a:rPr>
                        <a:t>√</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r>
              <a:tr h="282960">
                <a:tc>
                  <a:txBody>
                    <a:bodyPr anchor="ctr"/>
                    <a:p>
                      <a:pPr>
                        <a:lnSpc>
                          <a:spcPct val="100000"/>
                        </a:lnSpc>
                      </a:pPr>
                      <a:r>
                        <a:rPr b="1" lang="tr-TR" sz="1300" spc="-1" strike="noStrike">
                          <a:solidFill>
                            <a:srgbClr val="000000"/>
                          </a:solidFill>
                          <a:uFill>
                            <a:solidFill>
                              <a:srgbClr val="ffffff"/>
                            </a:solidFill>
                          </a:uFill>
                          <a:latin typeface="Calibri"/>
                        </a:rPr>
                        <a:t>e-Dekont</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xBody>
                    <a:bodyPr anchor="ctr"/>
                    <a:p>
                      <a:pPr algn="ctr">
                        <a:lnSpc>
                          <a:spcPct val="100000"/>
                        </a:lnSpc>
                      </a:pPr>
                      <a:r>
                        <a:rPr b="0" lang="tr-TR" sz="1300" spc="-1" strike="noStrike">
                          <a:solidFill>
                            <a:srgbClr val="ff0000"/>
                          </a:solidFill>
                          <a:uFill>
                            <a:solidFill>
                              <a:srgbClr val="ffffff"/>
                            </a:solidFill>
                          </a:uFill>
                          <a:latin typeface="Calibri"/>
                        </a:rPr>
                        <a:t>√</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r>
            </a:tbl>
          </a:graphicData>
        </a:graphic>
      </p:graphicFrame>
    </p:spTree>
  </p:cSld>
  <p:transition spd="slow">
    <p:push dir="r"/>
  </p:transition>
</p:sld>
</file>

<file path=ppt/slides/slide10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1"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e-Defter Uygulaması</a:t>
            </a:r>
            <a:endParaRPr b="0" lang="en-US" sz="3200" spc="-1" strike="noStrike">
              <a:solidFill>
                <a:srgbClr val="000000"/>
              </a:solidFill>
              <a:uFill>
                <a:solidFill>
                  <a:srgbClr val="ffffff"/>
                </a:solidFill>
              </a:uFill>
              <a:latin typeface="Calibri"/>
            </a:endParaRPr>
          </a:p>
        </p:txBody>
      </p:sp>
      <p:sp>
        <p:nvSpPr>
          <p:cNvPr id="302"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E-Defter tutanlar e-Defter dosyaları ve bunlara ait berat dosyaları birbirleri ile ilişkili şekilde elektronik ortamda, </a:t>
            </a:r>
            <a:r>
              <a:rPr b="0" lang="en-US" sz="2200" spc="-1" strike="noStrike">
                <a:solidFill>
                  <a:srgbClr val="ff0000"/>
                </a:solidFill>
                <a:uFill>
                  <a:solidFill>
                    <a:srgbClr val="ffffff"/>
                  </a:solidFill>
                </a:uFill>
                <a:latin typeface="Cambria"/>
              </a:rPr>
              <a:t>muhasebe fişleri </a:t>
            </a:r>
            <a:r>
              <a:rPr b="0" lang="en-US" sz="2200" spc="-1" strike="noStrike">
                <a:solidFill>
                  <a:srgbClr val="595959"/>
                </a:solidFill>
                <a:uFill>
                  <a:solidFill>
                    <a:srgbClr val="ffffff"/>
                  </a:solidFill>
                </a:uFill>
                <a:latin typeface="Cambria"/>
              </a:rPr>
              <a:t>ise kağıt ve/veya elektronik ortamda, istenildiğinde ibraz edilmek üzere muhafaza edilmek zorundadır.</a:t>
            </a:r>
            <a:endParaRPr b="0" lang="en-US" sz="2200" spc="-1" strike="noStrike">
              <a:solidFill>
                <a:srgbClr val="000000"/>
              </a:solidFill>
              <a:uFill>
                <a:solidFill>
                  <a:srgbClr val="ffffff"/>
                </a:solidFill>
              </a:uFill>
              <a:latin typeface="Calibri"/>
            </a:endParaRPr>
          </a:p>
          <a:p>
            <a:pPr algn="just">
              <a:lnSpc>
                <a:spcPct val="100000"/>
              </a:lnSpc>
              <a:spcBef>
                <a:spcPts val="43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e-Defter uygulamasına dâhil olan mükelleflerin, Tebliğin (4.3) numaralı bölümünün (ç) bendinde belirtilen sürelerde e-Defter ve berat dosyalarını, oluşturmaması, imzalamaması/onaylamaması veya oluşturulan e-Defter dosyaları ve/veya bunlara ait berat dosyalarının Başkanlığın onayına sunulmak üzere Başkanlık sistemlerine yüklememesi ya da süresinden sonra yüklenmesi halinde, diğer vergisel yükümlülükler ile birlikte Vergi Usul Kanununda öngörülen cezai hükümler uygulanır.</a:t>
            </a:r>
            <a:endParaRPr b="0" lang="en-US" sz="2200" spc="-1" strike="noStrike">
              <a:solidFill>
                <a:srgbClr val="000000"/>
              </a:solidFill>
              <a:uFill>
                <a:solidFill>
                  <a:srgbClr val="ffffff"/>
                </a:solidFill>
              </a:uFill>
              <a:latin typeface="Calibri"/>
            </a:endParaRPr>
          </a:p>
          <a:p>
            <a:pPr algn="just">
              <a:lnSpc>
                <a:spcPct val="100000"/>
              </a:lnSpc>
              <a:spcBef>
                <a:spcPts val="43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Zorunluluk getirildiği halde e-Defter uygulamasına süresi içinde geçmeyen mükellefler hakkında Vergi Usul Kanununda öngörülen cezai hükümler uygulanır.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p:txBody>
      </p:sp>
    </p:spTree>
  </p:cSld>
  <p:transition spd="slow">
    <p:push dir="l"/>
  </p:transition>
</p:sld>
</file>

<file path=ppt/slides/slide10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3" name="TextShape 1"/>
          <p:cNvSpPr txBox="1"/>
          <p:nvPr/>
        </p:nvSpPr>
        <p:spPr>
          <a:xfrm>
            <a:off x="2304360" y="2286000"/>
            <a:ext cx="6545160" cy="725040"/>
          </a:xfrm>
          <a:prstGeom prst="rect">
            <a:avLst/>
          </a:prstGeom>
          <a:noFill/>
          <a:ln>
            <a:noFill/>
          </a:ln>
        </p:spPr>
        <p:txBody>
          <a:bodyPr anchor="ctr"/>
          <a:p>
            <a:pPr>
              <a:lnSpc>
                <a:spcPct val="100000"/>
              </a:lnSpc>
            </a:pPr>
            <a:r>
              <a:rPr b="1" lang="en-US" sz="4000" spc="-1" strike="noStrike">
                <a:solidFill>
                  <a:srgbClr val="002060"/>
                </a:solidFill>
                <a:uFill>
                  <a:solidFill>
                    <a:srgbClr val="ffffff"/>
                  </a:solidFill>
                </a:uFill>
                <a:latin typeface="Cambria"/>
              </a:rPr>
              <a:t>Özellikli Sorular/Cevaplar</a:t>
            </a:r>
            <a:endParaRPr b="0" lang="en-US" sz="4000" spc="-1" strike="noStrike">
              <a:solidFill>
                <a:srgbClr val="000000"/>
              </a:solidFill>
              <a:uFill>
                <a:solidFill>
                  <a:srgbClr val="ffffff"/>
                </a:solidFill>
              </a:uFill>
              <a:latin typeface="Calibri"/>
            </a:endParaRPr>
          </a:p>
        </p:txBody>
      </p:sp>
    </p:spTree>
  </p:cSld>
  <p:transition spd="slow">
    <p:push dir="r"/>
  </p:transition>
</p:sld>
</file>

<file path=ppt/slides/slide10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4"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Özellikli Sorular/Cevaplar</a:t>
            </a:r>
            <a:endParaRPr b="0" lang="en-US" sz="3200" spc="-1" strike="noStrike">
              <a:solidFill>
                <a:srgbClr val="000000"/>
              </a:solidFill>
              <a:uFill>
                <a:solidFill>
                  <a:srgbClr val="ffffff"/>
                </a:solidFill>
              </a:uFill>
              <a:latin typeface="Calibri"/>
            </a:endParaRPr>
          </a:p>
        </p:txBody>
      </p:sp>
      <p:sp>
        <p:nvSpPr>
          <p:cNvPr id="305"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Hizmet ihracatı kapsamındaki işlemler ‘‘e-Arşiv Fatura’’ ile belgelendirilecektir. </a:t>
            </a:r>
            <a:endParaRPr b="0" lang="en-US" sz="2200" spc="-1" strike="noStrike">
              <a:solidFill>
                <a:srgbClr val="000000"/>
              </a:solidFill>
              <a:uFill>
                <a:solidFill>
                  <a:srgbClr val="ffffff"/>
                </a:solidFill>
              </a:uFill>
              <a:latin typeface="Calibri"/>
            </a:endParaRPr>
          </a:p>
          <a:p>
            <a:pPr>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e-Belgelerde, belge imzalanarak nihai halini aldıktan sonra düzeltme yapılamaz ancak, bu belgenin iptal edilmesi ihtiyacına bağlı olarak, kayıtlara alınmaması durumunda, muhafaza süresinde ilgililere ibraz edilmek üzere muhafaza edilmesi gerekir.</a:t>
            </a:r>
            <a:endParaRPr b="0" lang="en-US" sz="2200" spc="-1" strike="noStrike">
              <a:solidFill>
                <a:srgbClr val="000000"/>
              </a:solidFill>
              <a:uFill>
                <a:solidFill>
                  <a:srgbClr val="ffffff"/>
                </a:solidFill>
              </a:uFill>
              <a:latin typeface="Calibri"/>
            </a:endParaRPr>
          </a:p>
          <a:p>
            <a:pPr>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1" lang="en-US" sz="2200" spc="-1" strike="noStrike">
                <a:solidFill>
                  <a:srgbClr val="595959"/>
                </a:solidFill>
                <a:uFill>
                  <a:solidFill>
                    <a:srgbClr val="ffffff"/>
                  </a:solidFill>
                </a:uFill>
                <a:latin typeface="Cambria"/>
              </a:rPr>
              <a:t>İhtiyari olarak </a:t>
            </a:r>
            <a:r>
              <a:rPr b="0" lang="en-US" sz="2200" spc="-1" strike="noStrike">
                <a:solidFill>
                  <a:srgbClr val="595959"/>
                </a:solidFill>
                <a:uFill>
                  <a:solidFill>
                    <a:srgbClr val="ffffff"/>
                  </a:solidFill>
                </a:uFill>
                <a:latin typeface="Cambria"/>
              </a:rPr>
              <a:t>e-Fatura uygulamasına dahil olan mükellefler 1/1/2020 tarihinden itibaren e-Arşiv Fatura uygulamasına dahil olmak zorunda iken, e-Defter uygulamasına geçişe ilişkin diğer koşullar sağlanmadığı müddetçe e-Defter tutmakla yükümlü değillerdir.</a:t>
            </a:r>
            <a:endParaRPr b="0" lang="en-US" sz="2200" spc="-1" strike="noStrike">
              <a:solidFill>
                <a:srgbClr val="000000"/>
              </a:solidFill>
              <a:uFill>
                <a:solidFill>
                  <a:srgbClr val="ffffff"/>
                </a:solidFill>
              </a:uFill>
              <a:latin typeface="Calibri"/>
            </a:endParaRPr>
          </a:p>
        </p:txBody>
      </p:sp>
    </p:spTree>
  </p:cSld>
  <p:transition spd="slow">
    <p:push dir="r"/>
  </p:transition>
</p:sld>
</file>

<file path=ppt/slides/slide10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6"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Özellikli Sorular/Cevaplar</a:t>
            </a:r>
            <a:endParaRPr b="0" lang="en-US" sz="3200" spc="-1" strike="noStrike">
              <a:solidFill>
                <a:srgbClr val="000000"/>
              </a:solidFill>
              <a:uFill>
                <a:solidFill>
                  <a:srgbClr val="ffffff"/>
                </a:solidFill>
              </a:uFill>
              <a:latin typeface="Calibri"/>
            </a:endParaRPr>
          </a:p>
        </p:txBody>
      </p:sp>
      <p:sp>
        <p:nvSpPr>
          <p:cNvPr id="307" name="TextShape 2"/>
          <p:cNvSpPr txBox="1"/>
          <p:nvPr/>
        </p:nvSpPr>
        <p:spPr>
          <a:xfrm>
            <a:off x="448920" y="1091160"/>
            <a:ext cx="86184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GİB Portal üzerinden 5.000 TL / 30.000 TL </a:t>
            </a:r>
            <a:r>
              <a:rPr b="1" lang="en-US" sz="2200" spc="-1" strike="noStrike">
                <a:solidFill>
                  <a:srgbClr val="595959"/>
                </a:solidFill>
                <a:uFill>
                  <a:solidFill>
                    <a:srgbClr val="ffffff"/>
                  </a:solidFill>
                </a:uFill>
                <a:latin typeface="Cambria"/>
              </a:rPr>
              <a:t>altındaki tutarlar için de </a:t>
            </a:r>
            <a:r>
              <a:rPr b="0" lang="en-US" sz="2200" spc="-1" strike="noStrike">
                <a:solidFill>
                  <a:srgbClr val="595959"/>
                </a:solidFill>
                <a:uFill>
                  <a:solidFill>
                    <a:srgbClr val="ffffff"/>
                  </a:solidFill>
                </a:uFill>
                <a:latin typeface="Cambria"/>
              </a:rPr>
              <a:t>e-Arşiv Fatura düzenlenebilir.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Kamu kurumları adına düzenlenecek faturalarda da 5.000 TL limiti dikkate alınacak ve bu tutarı aşan mal/hizmet teminleri için e-Arşiv Fatura düzenlenecektir.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Diğer e-Belgelerde olduğu gibi GİB Portal üzerinden düzenlenen 5.000 TL / 30.000 TL sınırını aşan mal/hizmet satışlarına ilişkin e-Arşiv Faturaların da muhafaza ve ibraz yükümlülüğü mükelleflere aittir. Bu şekilde düzenlenen e-Arşiv Faturalar için GİB’e raporlama yapılması söz konusu değildir.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GİB Portal üzerinden düzenlenebilecek olan 5.000 TL / 30.000 TL üzerindeki faturalar için e-İmzaya/Mali Mühre ihtiyaç yoktur. Portal’e İnternet VD / İnteraktif VD kullanıcı kodu ve şifresi ile giriş yaparak e-Arşiv Fatura düzenlenebilir.</a:t>
            </a:r>
            <a:endParaRPr b="0" lang="en-US" sz="2200" spc="-1" strike="noStrike">
              <a:solidFill>
                <a:srgbClr val="000000"/>
              </a:solidFill>
              <a:uFill>
                <a:solidFill>
                  <a:srgbClr val="ffffff"/>
                </a:solidFill>
              </a:uFill>
              <a:latin typeface="Calibri"/>
            </a:endParaRPr>
          </a:p>
        </p:txBody>
      </p:sp>
    </p:spTree>
  </p:cSld>
  <p:transition spd="slow">
    <p:push dir="r"/>
  </p:transition>
</p:sld>
</file>

<file path=ppt/slides/slide10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8"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Özellikli Sorular/Cevaplar</a:t>
            </a:r>
            <a:endParaRPr b="0" lang="en-US" sz="3200" spc="-1" strike="noStrike">
              <a:solidFill>
                <a:srgbClr val="000000"/>
              </a:solidFill>
              <a:uFill>
                <a:solidFill>
                  <a:srgbClr val="ffffff"/>
                </a:solidFill>
              </a:uFill>
              <a:latin typeface="Calibri"/>
            </a:endParaRPr>
          </a:p>
        </p:txBody>
      </p:sp>
      <p:sp>
        <p:nvSpPr>
          <p:cNvPr id="309"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Veteriner hekimlik örneğinde olduğu Defter-Beyan Sistemi üzerinden hem serbest meslek kazancı hem de ticari kazanç için ayrı ayrı defter tutuluyor ise, 1/6/2020 tarihinden itibaren serbest meslek kazancı için e-Serbest Meslek Makbuzu düzenlenmesi gerekirken, e-Arşiv Fatura için genel koşullar sağlandığı takdirde e-Arşiv Fatura düzenlenmesi gerekir (bu durumun istisnası 5.000 TL / 30.000 TL sınırını aşan mal/hizmet satışlarıdır).</a:t>
            </a:r>
            <a:endParaRPr b="0" lang="en-US" sz="2200" spc="-1" strike="noStrike">
              <a:solidFill>
                <a:srgbClr val="000000"/>
              </a:solidFill>
              <a:uFill>
                <a:solidFill>
                  <a:srgbClr val="ffffff"/>
                </a:solidFill>
              </a:uFill>
              <a:latin typeface="Calibri"/>
            </a:endParaRPr>
          </a:p>
          <a:p>
            <a:pPr>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2019 yılı brüt satış hasılatı 5 milyon TL’nin üzerinde olan bir mükellef, 1/7/2020 tarihini beklemeksizin 1/1/2020’de e-Fatura uygulamasına dahil olsa dahi, e-Defter uygulamasına 1/1/2021 itibariyle dahil olmak zorundadır. (</a:t>
            </a:r>
            <a:r>
              <a:rPr b="0" lang="en-US" sz="2200" spc="-1" strike="noStrike">
                <a:solidFill>
                  <a:srgbClr val="ff0000"/>
                </a:solidFill>
                <a:uFill>
                  <a:solidFill>
                    <a:srgbClr val="ffffff"/>
                  </a:solidFill>
                </a:uFill>
                <a:latin typeface="Cambria"/>
              </a:rPr>
              <a:t>isterse 2020 içerisinde herhangi bir tarihte de isteğe bağlı olarak geçebilir.</a:t>
            </a:r>
            <a:r>
              <a:rPr b="0" lang="en-US" sz="2200" spc="-1" strike="noStrike">
                <a:solidFill>
                  <a:srgbClr val="595959"/>
                </a:solidFill>
                <a:uFill>
                  <a:solidFill>
                    <a:srgbClr val="ffffff"/>
                  </a:solidFill>
                </a:uFill>
                <a:latin typeface="Cambria"/>
              </a:rPr>
              <a:t>)</a:t>
            </a:r>
            <a:endParaRPr b="0" lang="en-US" sz="2200" spc="-1" strike="noStrike">
              <a:solidFill>
                <a:srgbClr val="000000"/>
              </a:solidFill>
              <a:uFill>
                <a:solidFill>
                  <a:srgbClr val="ffffff"/>
                </a:solidFill>
              </a:uFill>
              <a:latin typeface="Calibri"/>
            </a:endParaRPr>
          </a:p>
        </p:txBody>
      </p:sp>
    </p:spTree>
  </p:cSld>
  <p:transition spd="slow">
    <p:push dir="r"/>
  </p:transition>
</p:sld>
</file>

<file path=ppt/slides/slide10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0"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Özellikli Sorular/Cevaplar</a:t>
            </a:r>
            <a:endParaRPr b="0" lang="en-US" sz="3200" spc="-1" strike="noStrike">
              <a:solidFill>
                <a:srgbClr val="000000"/>
              </a:solidFill>
              <a:uFill>
                <a:solidFill>
                  <a:srgbClr val="ffffff"/>
                </a:solidFill>
              </a:uFill>
              <a:latin typeface="Calibri"/>
            </a:endParaRPr>
          </a:p>
        </p:txBody>
      </p:sp>
      <p:sp>
        <p:nvSpPr>
          <p:cNvPr id="311"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e-Belge ve e-Defter yükümlülükleri vergi kimlik numarası bazında değerlendirilmektedir. Bu kapsamda mükellefin faaliyet gösterdiği yerlere göre merkezin yanı sıra şubelerin de bu kapsamda değerlendirilmesi gerekir. </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Adi ortaklık mahiyetindeki mükelleflerin mali mühür temin etmesi gerekir.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ff0000"/>
              </a:buClr>
              <a:buFont typeface="Arial"/>
              <a:buChar char="•"/>
            </a:pPr>
            <a:r>
              <a:rPr b="0" lang="en-US" sz="2200" spc="-1" strike="noStrike">
                <a:solidFill>
                  <a:srgbClr val="ff0000"/>
                </a:solidFill>
                <a:uFill>
                  <a:solidFill>
                    <a:srgbClr val="ffffff"/>
                  </a:solidFill>
                </a:uFill>
                <a:latin typeface="Cambria"/>
              </a:rPr>
              <a:t>İnternet üzerinden ilan/reklam verenler değil, ilanları yayınlayan internet sitesi sahipleri ile reklam aracılarının e-Arşiv Fatura uygulamasına geçiş zorunluluğu vardır (ilan ve reklam verenin e-Arşiv Fatura için gerekli diğer koşulları sağlamadığı varsayımı altında)</a:t>
            </a:r>
            <a:endParaRPr b="0" lang="en-US" sz="2200" spc="-1" strike="noStrike">
              <a:solidFill>
                <a:srgbClr val="000000"/>
              </a:solidFill>
              <a:uFill>
                <a:solidFill>
                  <a:srgbClr val="ffffff"/>
                </a:solidFill>
              </a:uFill>
              <a:latin typeface="Calibri"/>
            </a:endParaRPr>
          </a:p>
        </p:txBody>
      </p:sp>
    </p:spTree>
  </p:cSld>
  <p:transition spd="slow">
    <p:push dir="r"/>
  </p:transition>
</p:sld>
</file>

<file path=ppt/slides/slide10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2"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Özellikli Sorular/Cevaplar</a:t>
            </a:r>
            <a:endParaRPr b="0" lang="en-US" sz="3200" spc="-1" strike="noStrike">
              <a:solidFill>
                <a:srgbClr val="000000"/>
              </a:solidFill>
              <a:uFill>
                <a:solidFill>
                  <a:srgbClr val="ffffff"/>
                </a:solidFill>
              </a:uFill>
              <a:latin typeface="Calibri"/>
            </a:endParaRPr>
          </a:p>
        </p:txBody>
      </p:sp>
      <p:sp>
        <p:nvSpPr>
          <p:cNvPr id="313"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e-İrsaliye / e-Müstahsil Makbuzu / e-Fatura düzenleme yükümlülüğünden hareketle e-Defter uygulamasına geçiş zorunluluğu oluşan mükelleflerden Defter-Beyan Sistemi üzerinden defter tutanlar, Vergi Usul Kanununun ilgili maddeleri gereğince bilanço esasına göre defter tutmaları gereken koşullar gerçekleşmediği müddetçe, Defter-Beyan Sistemi üzerinden defter tutmaya devam edebilirler.</a:t>
            </a: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ff0000"/>
              </a:buClr>
              <a:buFont typeface="Arial"/>
              <a:buChar char="•"/>
            </a:pPr>
            <a:r>
              <a:rPr b="0" lang="en-US" sz="2200" spc="-1" strike="noStrike">
                <a:solidFill>
                  <a:srgbClr val="ff0000"/>
                </a:solidFill>
                <a:uFill>
                  <a:solidFill>
                    <a:srgbClr val="ffffff"/>
                  </a:solidFill>
                </a:uFill>
                <a:latin typeface="Cambria"/>
              </a:rPr>
              <a:t>Hekimlerin (diş hekimleri ile veteriner hekimler dahil) EFT-POS özellikli YN ÖKC’lerden düzenleyecekleri ve e-SMM belgesinde yer alan bilgileri ihtiva eden ÖKC BİLGİ FİŞLERİ e-Serbest Meslek Makbuzunun kağıt çıktısı yerine kabul edilecektir. e-Serbest Meslek Makbuzu elektronik sertifika ile imzalanarak düzenlenecek ve elektronik olarak muhafaza edilecektir.</a:t>
            </a:r>
            <a:endParaRPr b="0" lang="en-US" sz="2200" spc="-1" strike="noStrike">
              <a:solidFill>
                <a:srgbClr val="000000"/>
              </a:solidFill>
              <a:uFill>
                <a:solidFill>
                  <a:srgbClr val="ffffff"/>
                </a:solidFill>
              </a:uFill>
              <a:latin typeface="Calibri"/>
            </a:endParaRPr>
          </a:p>
        </p:txBody>
      </p:sp>
    </p:spTree>
  </p:cSld>
  <p:transition spd="slow">
    <p:push dir="r"/>
  </p:transition>
</p:sld>
</file>

<file path=ppt/slides/slide10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4"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Özellikli Sorular/Cevaplar</a:t>
            </a:r>
            <a:endParaRPr b="0" lang="en-US" sz="3200" spc="-1" strike="noStrike">
              <a:solidFill>
                <a:srgbClr val="000000"/>
              </a:solidFill>
              <a:uFill>
                <a:solidFill>
                  <a:srgbClr val="ffffff"/>
                </a:solidFill>
              </a:uFill>
              <a:latin typeface="Calibri"/>
            </a:endParaRPr>
          </a:p>
        </p:txBody>
      </p:sp>
      <p:sp>
        <p:nvSpPr>
          <p:cNvPr id="315"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Kamu kurumları adına düzenlenecek faturalarda 5.000 TL limiti dikkate alınacak ve bu tutarı aşan mal/hizmet teminleri için          e-Arşiv Fatura düzenlenecektir (</a:t>
            </a:r>
            <a:r>
              <a:rPr b="0" lang="en-US" sz="2200" spc="-1" strike="noStrike">
                <a:solidFill>
                  <a:srgbClr val="ff0000"/>
                </a:solidFill>
                <a:uFill>
                  <a:solidFill>
                    <a:srgbClr val="ffffff"/>
                  </a:solidFill>
                </a:uFill>
                <a:latin typeface="Cambria"/>
              </a:rPr>
              <a:t>Düzenleyicinin e-Fatura uygulamasına dahil olmadığı varsayımı altında</a:t>
            </a:r>
            <a:r>
              <a:rPr b="0" lang="en-US" sz="2200" spc="-1" strike="noStrike">
                <a:solidFill>
                  <a:srgbClr val="595959"/>
                </a:solidFill>
                <a:uFill>
                  <a:solidFill>
                    <a:srgbClr val="ffffff"/>
                  </a:solidFill>
                </a:uFill>
                <a:latin typeface="Cambria"/>
              </a:rPr>
              <a:t>)</a:t>
            </a:r>
            <a:endParaRPr b="0" lang="en-US" sz="2200" spc="-1" strike="noStrike">
              <a:solidFill>
                <a:srgbClr val="000000"/>
              </a:solidFill>
              <a:uFill>
                <a:solidFill>
                  <a:srgbClr val="ffffff"/>
                </a:solidFill>
              </a:uFill>
              <a:latin typeface="Calibri"/>
            </a:endParaRPr>
          </a:p>
          <a:p>
            <a:pPr>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e-Arşiv Fatura uygulamasına dahil olmanın ön koşulu e-Fatura uygulamasına katılmak olduğundan, e-Arşiv Fatura kullanıcısı mükellef, e-Fatura kullanıcısına olan mükelleflere e-Fatura düzenlemelidir.</a:t>
            </a:r>
            <a:endParaRPr b="0" lang="en-US" sz="2200" spc="-1" strike="noStrike">
              <a:solidFill>
                <a:srgbClr val="000000"/>
              </a:solidFill>
              <a:uFill>
                <a:solidFill>
                  <a:srgbClr val="ffffff"/>
                </a:solidFill>
              </a:uFill>
              <a:latin typeface="Calibri"/>
            </a:endParaRPr>
          </a:p>
          <a:p>
            <a:pPr>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e-Uygulamalara geçişe yönelik brüt satış hasılatlarının tespitinde 6’lı hesap grubu dikkate alınır. Bu kapsamda yıllara sari inşaat işi yapan mükellefler açısından işin tamamlandığı yıla ilişkin hasılata göre belirleme yapılır.     </a:t>
            </a:r>
            <a:r>
              <a:rPr b="0" lang="en-US" sz="2200" spc="-1" strike="noStrike" u="sng">
                <a:solidFill>
                  <a:srgbClr val="5959ff"/>
                </a:solidFill>
                <a:uFill>
                  <a:solidFill>
                    <a:srgbClr val="ffffff"/>
                  </a:solidFill>
                </a:uFill>
                <a:latin typeface="Calibri"/>
                <a:hlinkClick r:id="rId1"/>
              </a:rPr>
              <a:t>https</a:t>
            </a:r>
            <a:r>
              <a:rPr b="0" lang="en-US" sz="2200" spc="-1" strike="noStrike" u="sng">
                <a:solidFill>
                  <a:srgbClr val="5959ff"/>
                </a:solidFill>
                <a:uFill>
                  <a:solidFill>
                    <a:srgbClr val="ffffff"/>
                  </a:solidFill>
                </a:uFill>
                <a:latin typeface="Calibri"/>
                <a:hlinkClick r:id="rId2"/>
              </a:rPr>
              <a:t>://ebelge.gib.gov.tr/dosyalar/Duyuru-Yillara_Sari_Insaat.pdf</a:t>
            </a:r>
            <a:endParaRPr b="0" lang="en-US" sz="2200" spc="-1" strike="noStrike">
              <a:solidFill>
                <a:srgbClr val="000000"/>
              </a:solidFill>
              <a:uFill>
                <a:solidFill>
                  <a:srgbClr val="ffffff"/>
                </a:solidFill>
              </a:uFill>
              <a:latin typeface="Calibri"/>
            </a:endParaRPr>
          </a:p>
        </p:txBody>
      </p:sp>
    </p:spTree>
  </p:cSld>
  <p:transition spd="slow">
    <p:push dir="r"/>
  </p:transition>
</p:sld>
</file>

<file path=ppt/slides/slide10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6" name="TextShape 1"/>
          <p:cNvSpPr txBox="1"/>
          <p:nvPr/>
        </p:nvSpPr>
        <p:spPr>
          <a:xfrm>
            <a:off x="2772720" y="2253240"/>
            <a:ext cx="5511240" cy="725040"/>
          </a:xfrm>
          <a:prstGeom prst="rect">
            <a:avLst/>
          </a:prstGeom>
          <a:noFill/>
          <a:ln>
            <a:noFill/>
          </a:ln>
        </p:spPr>
        <p:txBody>
          <a:bodyPr anchor="ctr"/>
          <a:p>
            <a:pPr>
              <a:lnSpc>
                <a:spcPct val="100000"/>
              </a:lnSpc>
            </a:pPr>
            <a:r>
              <a:rPr b="1" lang="en-US" sz="4000" spc="-1" strike="noStrike">
                <a:solidFill>
                  <a:srgbClr val="002060"/>
                </a:solidFill>
                <a:uFill>
                  <a:solidFill>
                    <a:srgbClr val="ffffff"/>
                  </a:solidFill>
                </a:uFill>
                <a:latin typeface="Cambria"/>
              </a:rPr>
              <a:t>Teşekkürler…</a:t>
            </a:r>
            <a:endParaRPr b="0" lang="en-US" sz="4000" spc="-1" strike="noStrike">
              <a:solidFill>
                <a:srgbClr val="000000"/>
              </a:solidFill>
              <a:uFill>
                <a:solidFill>
                  <a:srgbClr val="ffffff"/>
                </a:solidFill>
              </a:uFill>
              <a:latin typeface="Calibri"/>
            </a:endParaRPr>
          </a:p>
        </p:txBody>
      </p:sp>
    </p:spTree>
  </p:cSld>
  <p:transition spd="slow">
    <p:push dir="d"/>
  </p:transition>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TextShape 1"/>
          <p:cNvSpPr txBox="1"/>
          <p:nvPr/>
        </p:nvSpPr>
        <p:spPr>
          <a:xfrm>
            <a:off x="2304360" y="2286000"/>
            <a:ext cx="6283800" cy="725040"/>
          </a:xfrm>
          <a:prstGeom prst="rect">
            <a:avLst/>
          </a:prstGeom>
          <a:noFill/>
          <a:ln>
            <a:noFill/>
          </a:ln>
        </p:spPr>
        <p:txBody>
          <a:bodyPr anchor="ctr"/>
          <a:p>
            <a:pPr>
              <a:lnSpc>
                <a:spcPct val="100000"/>
              </a:lnSpc>
            </a:pPr>
            <a:r>
              <a:rPr b="1" lang="en-US" sz="4000" spc="-1" strike="noStrike">
                <a:solidFill>
                  <a:srgbClr val="002060"/>
                </a:solidFill>
                <a:uFill>
                  <a:solidFill>
                    <a:srgbClr val="ffffff"/>
                  </a:solidFill>
                </a:uFill>
                <a:latin typeface="Cambria"/>
              </a:rPr>
              <a:t>e-Belge Uygulamaları</a:t>
            </a:r>
            <a:endParaRPr b="0" lang="en-US" sz="4000" spc="-1" strike="noStrike">
              <a:solidFill>
                <a:srgbClr val="000000"/>
              </a:solidFill>
              <a:uFill>
                <a:solidFill>
                  <a:srgbClr val="ffffff"/>
                </a:solidFill>
              </a:uFill>
              <a:latin typeface="Calibri"/>
            </a:endParaRPr>
          </a:p>
        </p:txBody>
      </p:sp>
    </p:spTree>
  </p:cSld>
  <p:transition spd="slow">
    <p:push dir="u"/>
  </p:transition>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TextShape 1"/>
          <p:cNvSpPr txBox="1"/>
          <p:nvPr/>
        </p:nvSpPr>
        <p:spPr>
          <a:xfrm>
            <a:off x="2304360" y="2286000"/>
            <a:ext cx="6283800" cy="725040"/>
          </a:xfrm>
          <a:prstGeom prst="rect">
            <a:avLst/>
          </a:prstGeom>
          <a:noFill/>
          <a:ln>
            <a:noFill/>
          </a:ln>
        </p:spPr>
        <p:txBody>
          <a:bodyPr anchor="ctr"/>
          <a:p>
            <a:pPr>
              <a:lnSpc>
                <a:spcPct val="100000"/>
              </a:lnSpc>
            </a:pPr>
            <a:r>
              <a:rPr b="1" lang="en-US" sz="4000" spc="-1" strike="noStrike">
                <a:solidFill>
                  <a:srgbClr val="002060"/>
                </a:solidFill>
                <a:uFill>
                  <a:solidFill>
                    <a:srgbClr val="ffffff"/>
                  </a:solidFill>
                </a:uFill>
                <a:latin typeface="Cambria"/>
              </a:rPr>
              <a:t>e-Fatura Uygulaması</a:t>
            </a:r>
            <a:endParaRPr b="0" lang="en-US" sz="4000" spc="-1" strike="noStrike">
              <a:solidFill>
                <a:srgbClr val="000000"/>
              </a:solidFill>
              <a:uFill>
                <a:solidFill>
                  <a:srgbClr val="ffffff"/>
                </a:solidFill>
              </a:uFill>
              <a:latin typeface="Calibri"/>
            </a:endParaRPr>
          </a:p>
        </p:txBody>
      </p:sp>
    </p:spTree>
  </p:cSld>
  <p:transition spd="slow">
    <p:push dir="u"/>
  </p:transition>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TextShape 1"/>
          <p:cNvSpPr txBox="1"/>
          <p:nvPr/>
        </p:nvSpPr>
        <p:spPr>
          <a:xfrm>
            <a:off x="448920" y="92880"/>
            <a:ext cx="82458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e-Fatura Uygulaması (Genel olarak)</a:t>
            </a:r>
            <a:endParaRPr b="0" lang="en-US" sz="3200" spc="-1" strike="noStrike">
              <a:solidFill>
                <a:srgbClr val="000000"/>
              </a:solidFill>
              <a:uFill>
                <a:solidFill>
                  <a:srgbClr val="ffffff"/>
                </a:solidFill>
              </a:uFill>
              <a:latin typeface="Calibri"/>
            </a:endParaRPr>
          </a:p>
        </p:txBody>
      </p:sp>
      <p:sp>
        <p:nvSpPr>
          <p:cNvPr id="146" name="TextShape 2"/>
          <p:cNvSpPr txBox="1"/>
          <p:nvPr/>
        </p:nvSpPr>
        <p:spPr>
          <a:xfrm>
            <a:off x="448920" y="1091160"/>
            <a:ext cx="8245800" cy="3796200"/>
          </a:xfrm>
          <a:prstGeom prst="rect">
            <a:avLst/>
          </a:prstGeom>
          <a:noFill/>
          <a:ln>
            <a:noFill/>
          </a:ln>
        </p:spPr>
        <p:txBody>
          <a:bodyPr/>
          <a:p>
            <a:pPr marL="343080" indent="-342720">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Vergi Usul Kanununun 229, 230, 231 ve 232’inci maddeleri gereğince düzenlenmesi gereken kağıt faturanın elektronik ortamda, elektronik belge olarak düzenlenmesi, muhatabına iletilmesi ve elektronik ortamda muhafaza ve ibraz edilmesine imkan verir.</a:t>
            </a:r>
            <a:endParaRPr b="0" lang="en-US" sz="2200" spc="-1" strike="noStrike">
              <a:solidFill>
                <a:srgbClr val="000000"/>
              </a:solidFill>
              <a:uFill>
                <a:solidFill>
                  <a:srgbClr val="ffffff"/>
                </a:solidFill>
              </a:uFill>
              <a:latin typeface="Calibri"/>
            </a:endParaRPr>
          </a:p>
          <a:p>
            <a:pPr>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e-Fatura uygulamasına kayıtlı olan mükelleflerin istisnai durumlar hariç, alış ve satışlarında muhataplarının durumuna bağlı olarak            e-Fatura/e-Arşiv Fatura/Fatura düzenlemeleri/almaları zorunludur. </a:t>
            </a:r>
            <a:endParaRPr b="0" lang="en-US" sz="2200" spc="-1" strike="noStrike">
              <a:solidFill>
                <a:srgbClr val="000000"/>
              </a:solidFill>
              <a:uFill>
                <a:solidFill>
                  <a:srgbClr val="ffffff"/>
                </a:solidFill>
              </a:uFill>
              <a:latin typeface="Calibri"/>
            </a:endParaRPr>
          </a:p>
          <a:p>
            <a:pPr>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e-Fatura uygulamasına  dahil olabilmek için gerekli teknik/idari hazırlıkların yapılması ve uygulamadan yararlanmaya yönelik yöntem ve başvuruya ilişkin süreçlerin tamamlanması gerekir. </a:t>
            </a:r>
            <a:endParaRPr b="0" lang="en-US" sz="2200" spc="-1" strike="noStrike">
              <a:solidFill>
                <a:srgbClr val="000000"/>
              </a:solidFill>
              <a:uFill>
                <a:solidFill>
                  <a:srgbClr val="ffffff"/>
                </a:solidFill>
              </a:uFill>
              <a:latin typeface="Calibri"/>
            </a:endParaRPr>
          </a:p>
        </p:txBody>
      </p:sp>
    </p:spTree>
  </p:cSld>
  <p:transition spd="slow">
    <p:push dir="u"/>
  </p:transition>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TextShape 1"/>
          <p:cNvSpPr txBox="1"/>
          <p:nvPr/>
        </p:nvSpPr>
        <p:spPr>
          <a:xfrm>
            <a:off x="448920" y="92880"/>
            <a:ext cx="82458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e-Fatura Uygulaması (Kapsam)</a:t>
            </a:r>
            <a:endParaRPr b="0" lang="en-US" sz="3200" spc="-1" strike="noStrike">
              <a:solidFill>
                <a:srgbClr val="000000"/>
              </a:solidFill>
              <a:uFill>
                <a:solidFill>
                  <a:srgbClr val="ffffff"/>
                </a:solidFill>
              </a:uFill>
              <a:latin typeface="Calibri"/>
            </a:endParaRPr>
          </a:p>
        </p:txBody>
      </p:sp>
      <p:sp>
        <p:nvSpPr>
          <p:cNvPr id="148" name="TextShape 2"/>
          <p:cNvSpPr txBox="1"/>
          <p:nvPr/>
        </p:nvSpPr>
        <p:spPr>
          <a:xfrm>
            <a:off x="448920" y="1091160"/>
            <a:ext cx="8245800" cy="4052160"/>
          </a:xfrm>
          <a:prstGeom prst="rect">
            <a:avLst/>
          </a:prstGeom>
          <a:noFill/>
          <a:ln>
            <a:noFill/>
          </a:ln>
        </p:spPr>
        <p:txBody>
          <a:bodyPr/>
          <a:p>
            <a:pPr marL="343080" indent="-342720">
              <a:lnSpc>
                <a:spcPct val="100000"/>
              </a:lnSpc>
              <a:spcBef>
                <a:spcPts val="360"/>
              </a:spcBef>
              <a:buClr>
                <a:srgbClr val="595959"/>
              </a:buClr>
              <a:buFont typeface="Arial"/>
              <a:buChar char="•"/>
            </a:pPr>
            <a:r>
              <a:rPr b="0" lang="en-US" sz="1800" spc="-1" strike="noStrike">
                <a:solidFill>
                  <a:srgbClr val="595959"/>
                </a:solidFill>
                <a:uFill>
                  <a:solidFill>
                    <a:srgbClr val="ffffff"/>
                  </a:solidFill>
                </a:uFill>
                <a:latin typeface="Cambria"/>
              </a:rPr>
              <a:t>2018 veya müteakip hesap dönemleri brüt satış hasılatı (veya satışları ile gayrisafi iş hasılatı) </a:t>
            </a:r>
            <a:r>
              <a:rPr b="1" lang="en-US" sz="1800" spc="-1" strike="noStrike">
                <a:solidFill>
                  <a:srgbClr val="376092"/>
                </a:solidFill>
                <a:uFill>
                  <a:solidFill>
                    <a:srgbClr val="ffffff"/>
                  </a:solidFill>
                </a:uFill>
                <a:latin typeface="Cambria"/>
              </a:rPr>
              <a:t>5 Milyon TL ve üzeri </a:t>
            </a:r>
            <a:r>
              <a:rPr b="0" lang="en-US" sz="1800" spc="-1" strike="noStrike">
                <a:solidFill>
                  <a:srgbClr val="595959"/>
                </a:solidFill>
                <a:uFill>
                  <a:solidFill>
                    <a:srgbClr val="ffffff"/>
                  </a:solidFill>
                </a:uFill>
                <a:latin typeface="Cambria"/>
              </a:rPr>
              <a:t>olanlar</a:t>
            </a:r>
            <a:endParaRPr b="0" lang="en-US" sz="1800" spc="-1" strike="noStrike">
              <a:solidFill>
                <a:srgbClr val="000000"/>
              </a:solidFill>
              <a:uFill>
                <a:solidFill>
                  <a:srgbClr val="ffffff"/>
                </a:solidFill>
              </a:uFill>
              <a:latin typeface="Calibri"/>
            </a:endParaRPr>
          </a:p>
          <a:p>
            <a:pPr>
              <a:lnSpc>
                <a:spcPct val="100000"/>
              </a:lnSpc>
              <a:spcBef>
                <a:spcPts val="99"/>
              </a:spcBef>
            </a:pPr>
            <a:endParaRPr b="0" lang="en-US" sz="1800" spc="-1" strike="noStrike">
              <a:solidFill>
                <a:srgbClr val="000000"/>
              </a:solidFill>
              <a:uFill>
                <a:solidFill>
                  <a:srgbClr val="ffffff"/>
                </a:solidFill>
              </a:uFill>
              <a:latin typeface="Calibri"/>
            </a:endParaRPr>
          </a:p>
          <a:p>
            <a:pPr marL="343080" indent="-342720">
              <a:lnSpc>
                <a:spcPct val="100000"/>
              </a:lnSpc>
              <a:spcBef>
                <a:spcPts val="360"/>
              </a:spcBef>
              <a:buClr>
                <a:srgbClr val="376092"/>
              </a:buClr>
              <a:buFont typeface="Arial"/>
              <a:buChar char="•"/>
            </a:pPr>
            <a:r>
              <a:rPr b="1" lang="en-US" sz="1800" spc="-1" strike="noStrike">
                <a:solidFill>
                  <a:srgbClr val="376092"/>
                </a:solidFill>
                <a:uFill>
                  <a:solidFill>
                    <a:srgbClr val="ffffff"/>
                  </a:solidFill>
                </a:uFill>
                <a:latin typeface="Cambria"/>
              </a:rPr>
              <a:t>ÖTV Kanununa ekli I sayılı liste</a:t>
            </a:r>
            <a:r>
              <a:rPr b="0" lang="en-US" sz="1800" spc="-1" strike="noStrike">
                <a:solidFill>
                  <a:srgbClr val="595959"/>
                </a:solidFill>
                <a:uFill>
                  <a:solidFill>
                    <a:srgbClr val="ffffff"/>
                  </a:solidFill>
                </a:uFill>
                <a:latin typeface="Cambria"/>
              </a:rPr>
              <a:t>deki malların imali, ithali, teslimi vb. faaliyetleri nedeniyle Enerji Piyasası Düzenleme Kurumu (EPDK)'ndan </a:t>
            </a:r>
            <a:r>
              <a:rPr b="1" lang="en-US" sz="1800" spc="-1" strike="noStrike">
                <a:solidFill>
                  <a:srgbClr val="376092"/>
                </a:solidFill>
                <a:uFill>
                  <a:solidFill>
                    <a:srgbClr val="ffffff"/>
                  </a:solidFill>
                </a:uFill>
                <a:latin typeface="Cambria"/>
              </a:rPr>
              <a:t>lisans alan (bayilik lisansı dâhil)</a:t>
            </a:r>
            <a:r>
              <a:rPr b="0" lang="en-US" sz="1800" spc="-1" strike="noStrike">
                <a:solidFill>
                  <a:srgbClr val="595959"/>
                </a:solidFill>
                <a:uFill>
                  <a:solidFill>
                    <a:srgbClr val="ffffff"/>
                  </a:solidFill>
                </a:uFill>
                <a:latin typeface="Cambria"/>
              </a:rPr>
              <a:t> mükellefler</a:t>
            </a:r>
            <a:endParaRPr b="0" lang="en-US" sz="1800" spc="-1" strike="noStrike">
              <a:solidFill>
                <a:srgbClr val="000000"/>
              </a:solidFill>
              <a:uFill>
                <a:solidFill>
                  <a:srgbClr val="ffffff"/>
                </a:solidFill>
              </a:uFill>
              <a:latin typeface="Calibri"/>
            </a:endParaRPr>
          </a:p>
          <a:p>
            <a:pPr>
              <a:lnSpc>
                <a:spcPct val="100000"/>
              </a:lnSpc>
              <a:spcBef>
                <a:spcPts val="99"/>
              </a:spcBef>
            </a:pPr>
            <a:endParaRPr b="0" lang="en-US" sz="1800" spc="-1" strike="noStrike">
              <a:solidFill>
                <a:srgbClr val="000000"/>
              </a:solidFill>
              <a:uFill>
                <a:solidFill>
                  <a:srgbClr val="ffffff"/>
                </a:solidFill>
              </a:uFill>
              <a:latin typeface="Calibri"/>
            </a:endParaRPr>
          </a:p>
          <a:p>
            <a:pPr marL="343080" indent="-342720">
              <a:lnSpc>
                <a:spcPct val="100000"/>
              </a:lnSpc>
              <a:spcBef>
                <a:spcPts val="360"/>
              </a:spcBef>
              <a:buClr>
                <a:srgbClr val="376092"/>
              </a:buClr>
              <a:buFont typeface="Arial"/>
              <a:buChar char="•"/>
            </a:pPr>
            <a:r>
              <a:rPr b="1" lang="en-US" sz="1800" spc="-1" strike="noStrike">
                <a:solidFill>
                  <a:srgbClr val="376092"/>
                </a:solidFill>
                <a:uFill>
                  <a:solidFill>
                    <a:srgbClr val="ffffff"/>
                  </a:solidFill>
                </a:uFill>
                <a:latin typeface="Cambria"/>
              </a:rPr>
              <a:t>ÖTV Kanununa ekli (III) sayılı liste</a:t>
            </a:r>
            <a:r>
              <a:rPr b="0" lang="en-US" sz="1800" spc="-1" strike="noStrike">
                <a:solidFill>
                  <a:srgbClr val="595959"/>
                </a:solidFill>
                <a:uFill>
                  <a:solidFill>
                    <a:srgbClr val="ffffff"/>
                  </a:solidFill>
                </a:uFill>
                <a:latin typeface="Cambria"/>
              </a:rPr>
              <a:t>deki malları imal, inşa ve/veya ithal edenler </a:t>
            </a:r>
            <a:endParaRPr b="0" lang="en-US" sz="1800" spc="-1" strike="noStrike">
              <a:solidFill>
                <a:srgbClr val="000000"/>
              </a:solidFill>
              <a:uFill>
                <a:solidFill>
                  <a:srgbClr val="ffffff"/>
                </a:solidFill>
              </a:uFill>
              <a:latin typeface="Calibri"/>
            </a:endParaRPr>
          </a:p>
          <a:p>
            <a:pPr>
              <a:lnSpc>
                <a:spcPct val="100000"/>
              </a:lnSpc>
              <a:spcBef>
                <a:spcPts val="99"/>
              </a:spcBef>
            </a:pPr>
            <a:endParaRPr b="0" lang="en-US" sz="1800" spc="-1" strike="noStrike">
              <a:solidFill>
                <a:srgbClr val="000000"/>
              </a:solidFill>
              <a:uFill>
                <a:solidFill>
                  <a:srgbClr val="ffffff"/>
                </a:solidFill>
              </a:uFill>
              <a:latin typeface="Calibri"/>
            </a:endParaRPr>
          </a:p>
          <a:p>
            <a:pPr marL="343080" indent="-342720">
              <a:lnSpc>
                <a:spcPct val="100000"/>
              </a:lnSpc>
              <a:spcBef>
                <a:spcPts val="360"/>
              </a:spcBef>
              <a:buClr>
                <a:srgbClr val="595959"/>
              </a:buClr>
              <a:buFont typeface="Arial"/>
              <a:buChar char="•"/>
            </a:pPr>
            <a:r>
              <a:rPr b="0" lang="en-US" sz="1800" spc="-1" strike="noStrike">
                <a:solidFill>
                  <a:srgbClr val="595959"/>
                </a:solidFill>
                <a:uFill>
                  <a:solidFill>
                    <a:srgbClr val="ffffff"/>
                  </a:solidFill>
                </a:uFill>
                <a:latin typeface="Cambria"/>
              </a:rPr>
              <a:t>Elektronik ticaret ortamını sağlayan gerçek ya da tüzel kişi </a:t>
            </a:r>
            <a:r>
              <a:rPr b="1" lang="en-US" sz="1800" spc="-1" strike="noStrike">
                <a:solidFill>
                  <a:srgbClr val="376092"/>
                </a:solidFill>
                <a:uFill>
                  <a:solidFill>
                    <a:srgbClr val="ffffff"/>
                  </a:solidFill>
                </a:uFill>
                <a:latin typeface="Cambria"/>
              </a:rPr>
              <a:t>aracı hizmet sağlayıcıları</a:t>
            </a:r>
            <a:r>
              <a:rPr b="0" lang="en-US" sz="1800" spc="-1" strike="noStrike">
                <a:solidFill>
                  <a:srgbClr val="595959"/>
                </a:solidFill>
                <a:uFill>
                  <a:solidFill>
                    <a:srgbClr val="ffffff"/>
                  </a:solidFill>
                </a:uFill>
                <a:latin typeface="Cambria"/>
              </a:rPr>
              <a:t>, internet ortamında gerçek ve tüzel kişilere ait gayrimenkul, motorlu araç vasıtalarının satılmasına veya kiralanmasına ilişkin </a:t>
            </a:r>
            <a:r>
              <a:rPr b="1" lang="en-US" sz="1800" spc="-1" strike="noStrike">
                <a:solidFill>
                  <a:srgbClr val="376092"/>
                </a:solidFill>
                <a:uFill>
                  <a:solidFill>
                    <a:srgbClr val="ffffff"/>
                  </a:solidFill>
                </a:uFill>
                <a:latin typeface="Cambria"/>
              </a:rPr>
              <a:t>ilanları yayınlayan internet sitelerinin sahipleri veya işleticileri </a:t>
            </a:r>
            <a:r>
              <a:rPr b="0" lang="en-US" sz="1800" spc="-1" strike="noStrike">
                <a:solidFill>
                  <a:srgbClr val="595959"/>
                </a:solidFill>
                <a:uFill>
                  <a:solidFill>
                    <a:srgbClr val="ffffff"/>
                  </a:solidFill>
                </a:uFill>
                <a:latin typeface="Cambria"/>
              </a:rPr>
              <a:t>ile internet ortamında reklamların yayınlanmasına aracılık faaliyetinde bulunan </a:t>
            </a:r>
            <a:r>
              <a:rPr b="1" lang="en-US" sz="1800" spc="-1" strike="noStrike">
                <a:solidFill>
                  <a:srgbClr val="376092"/>
                </a:solidFill>
                <a:uFill>
                  <a:solidFill>
                    <a:srgbClr val="ffffff"/>
                  </a:solidFill>
                </a:uFill>
                <a:latin typeface="Cambria"/>
              </a:rPr>
              <a:t>internet reklamcılığı hizmet aracıları</a:t>
            </a:r>
            <a:endParaRPr b="0" lang="en-US" sz="1800" spc="-1" strike="noStrike">
              <a:solidFill>
                <a:srgbClr val="000000"/>
              </a:solidFill>
              <a:uFill>
                <a:solidFill>
                  <a:srgbClr val="ffffff"/>
                </a:solidFill>
              </a:uFill>
              <a:latin typeface="Calibri"/>
            </a:endParaRPr>
          </a:p>
        </p:txBody>
      </p:sp>
    </p:spTree>
  </p:cSld>
  <p:transition spd="slow">
    <p:push dir="u"/>
  </p:transition>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TextShape 1"/>
          <p:cNvSpPr txBox="1"/>
          <p:nvPr/>
        </p:nvSpPr>
        <p:spPr>
          <a:xfrm>
            <a:off x="448920" y="92880"/>
            <a:ext cx="82458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e-Fatura Uygulaması (Kapsam)</a:t>
            </a:r>
            <a:endParaRPr b="0" lang="en-US" sz="3200" spc="-1" strike="noStrike">
              <a:solidFill>
                <a:srgbClr val="000000"/>
              </a:solidFill>
              <a:uFill>
                <a:solidFill>
                  <a:srgbClr val="ffffff"/>
                </a:solidFill>
              </a:uFill>
              <a:latin typeface="Calibri"/>
            </a:endParaRPr>
          </a:p>
        </p:txBody>
      </p:sp>
      <p:sp>
        <p:nvSpPr>
          <p:cNvPr id="150" name="TextShape 2"/>
          <p:cNvSpPr txBox="1"/>
          <p:nvPr/>
        </p:nvSpPr>
        <p:spPr>
          <a:xfrm>
            <a:off x="448920" y="1091160"/>
            <a:ext cx="8245800" cy="4052160"/>
          </a:xfrm>
          <a:prstGeom prst="rect">
            <a:avLst/>
          </a:prstGeom>
          <a:noFill/>
          <a:ln>
            <a:noFill/>
          </a:ln>
        </p:spPr>
        <p:txBody>
          <a:bodyPr/>
          <a:p>
            <a:pPr marL="343080" indent="-342720">
              <a:lnSpc>
                <a:spcPct val="100000"/>
              </a:lnSpc>
              <a:spcBef>
                <a:spcPts val="380"/>
              </a:spcBef>
              <a:buClr>
                <a:srgbClr val="376092"/>
              </a:buClr>
              <a:buFont typeface="Arial"/>
              <a:buChar char="•"/>
            </a:pPr>
            <a:r>
              <a:rPr b="1" lang="en-US" sz="1900" spc="-1" strike="noStrike">
                <a:solidFill>
                  <a:srgbClr val="376092"/>
                </a:solidFill>
                <a:uFill>
                  <a:solidFill>
                    <a:srgbClr val="ffffff"/>
                  </a:solidFill>
                </a:uFill>
                <a:latin typeface="Cambria"/>
              </a:rPr>
              <a:t>Komisyoncu veya tüccar</a:t>
            </a:r>
            <a:r>
              <a:rPr b="0" lang="en-US" sz="1900" spc="-1" strike="noStrike">
                <a:solidFill>
                  <a:srgbClr val="595959"/>
                </a:solidFill>
                <a:uFill>
                  <a:solidFill>
                    <a:srgbClr val="ffffff"/>
                  </a:solidFill>
                </a:uFill>
                <a:latin typeface="Cambria"/>
              </a:rPr>
              <a:t> olarak </a:t>
            </a:r>
            <a:r>
              <a:rPr b="1" lang="en-US" sz="1900" spc="-1" strike="noStrike">
                <a:solidFill>
                  <a:srgbClr val="376092"/>
                </a:solidFill>
                <a:uFill>
                  <a:solidFill>
                    <a:srgbClr val="ffffff"/>
                  </a:solidFill>
                </a:uFill>
                <a:latin typeface="Cambria"/>
              </a:rPr>
              <a:t>sebze ve meyve ticareti</a:t>
            </a:r>
            <a:r>
              <a:rPr b="0" lang="en-US" sz="1900" spc="-1" strike="noStrike">
                <a:solidFill>
                  <a:srgbClr val="595959"/>
                </a:solidFill>
                <a:uFill>
                  <a:solidFill>
                    <a:srgbClr val="ffffff"/>
                  </a:solidFill>
                </a:uFill>
                <a:latin typeface="Cambria"/>
              </a:rPr>
              <a:t>yle iştigal edenler</a:t>
            </a:r>
            <a:endParaRPr b="0" lang="en-US" sz="1900" spc="-1" strike="noStrike">
              <a:solidFill>
                <a:srgbClr val="000000"/>
              </a:solidFill>
              <a:uFill>
                <a:solidFill>
                  <a:srgbClr val="ffffff"/>
                </a:solidFill>
              </a:uFill>
              <a:latin typeface="Calibri"/>
            </a:endParaRPr>
          </a:p>
          <a:p>
            <a:pPr>
              <a:lnSpc>
                <a:spcPct val="100000"/>
              </a:lnSpc>
              <a:spcBef>
                <a:spcPts val="99"/>
              </a:spcBef>
            </a:pPr>
            <a:endParaRPr b="0" lang="en-US" sz="1900" spc="-1" strike="noStrike">
              <a:solidFill>
                <a:srgbClr val="000000"/>
              </a:solidFill>
              <a:uFill>
                <a:solidFill>
                  <a:srgbClr val="ffffff"/>
                </a:solidFill>
              </a:uFill>
              <a:latin typeface="Calibri"/>
            </a:endParaRPr>
          </a:p>
          <a:p>
            <a:pPr marL="343080" indent="-342720">
              <a:lnSpc>
                <a:spcPct val="100000"/>
              </a:lnSpc>
              <a:spcBef>
                <a:spcPts val="380"/>
              </a:spcBef>
              <a:buClr>
                <a:srgbClr val="376092"/>
              </a:buClr>
              <a:buFont typeface="Arial"/>
              <a:buChar char="•"/>
            </a:pPr>
            <a:r>
              <a:rPr b="1" lang="en-US" sz="1900" spc="-1" strike="noStrike">
                <a:solidFill>
                  <a:srgbClr val="376092"/>
                </a:solidFill>
                <a:uFill>
                  <a:solidFill>
                    <a:srgbClr val="ffffff"/>
                  </a:solidFill>
                </a:uFill>
                <a:latin typeface="Cambria"/>
              </a:rPr>
              <a:t>İhtiyari</a:t>
            </a:r>
            <a:r>
              <a:rPr b="1" lang="en-US" sz="1900" spc="-1" strike="noStrike">
                <a:solidFill>
                  <a:srgbClr val="595959"/>
                </a:solidFill>
                <a:uFill>
                  <a:solidFill>
                    <a:srgbClr val="ffffff"/>
                  </a:solidFill>
                </a:uFill>
                <a:latin typeface="Cambria"/>
              </a:rPr>
              <a:t> </a:t>
            </a:r>
            <a:r>
              <a:rPr b="0" lang="en-US" sz="1900" spc="-1" strike="noStrike">
                <a:solidFill>
                  <a:srgbClr val="595959"/>
                </a:solidFill>
                <a:uFill>
                  <a:solidFill>
                    <a:srgbClr val="ffffff"/>
                  </a:solidFill>
                </a:uFill>
                <a:latin typeface="Cambria"/>
              </a:rPr>
              <a:t>olarak uygulamaya dahil olmak isteyenler</a:t>
            </a:r>
            <a:endParaRPr b="0" lang="en-US" sz="1900" spc="-1" strike="noStrike">
              <a:solidFill>
                <a:srgbClr val="000000"/>
              </a:solidFill>
              <a:uFill>
                <a:solidFill>
                  <a:srgbClr val="ffffff"/>
                </a:solidFill>
              </a:uFill>
              <a:latin typeface="Calibri"/>
            </a:endParaRPr>
          </a:p>
          <a:p>
            <a:pPr>
              <a:lnSpc>
                <a:spcPct val="100000"/>
              </a:lnSpc>
              <a:spcBef>
                <a:spcPts val="99"/>
              </a:spcBef>
            </a:pPr>
            <a:endParaRPr b="0" lang="en-US" sz="1900" spc="-1" strike="noStrike">
              <a:solidFill>
                <a:srgbClr val="000000"/>
              </a:solidFill>
              <a:uFill>
                <a:solidFill>
                  <a:srgbClr val="ffffff"/>
                </a:solidFill>
              </a:uFill>
              <a:latin typeface="Calibri"/>
            </a:endParaRPr>
          </a:p>
          <a:p>
            <a:pPr marL="343080" indent="-342720">
              <a:lnSpc>
                <a:spcPct val="100000"/>
              </a:lnSpc>
              <a:spcBef>
                <a:spcPts val="380"/>
              </a:spcBef>
              <a:buClr>
                <a:srgbClr val="595959"/>
              </a:buClr>
              <a:buFont typeface="Arial"/>
              <a:buChar char="•"/>
            </a:pPr>
            <a:r>
              <a:rPr b="0" lang="en-US" sz="1900" spc="-1" strike="noStrike">
                <a:solidFill>
                  <a:srgbClr val="595959"/>
                </a:solidFill>
                <a:uFill>
                  <a:solidFill>
                    <a:srgbClr val="ffffff"/>
                  </a:solidFill>
                </a:uFill>
                <a:latin typeface="Cambria"/>
              </a:rPr>
              <a:t>e-Fatura uygulamasına geçme zorunluluğu olan mükelleflerin; tam bölünme, birleşme (devralma şeklinde birleşme ve yeni kuruluş şeklinde birleşme) veya tür (nev’i) değişikliğine gitmeleri halinde devrolunan veya birleşilen tüzel kişi mükellefler ile tam bölünme veya tür (nev’i) değişikliği sonucunda ortaya çıkan yeni tüzel kişi mükellefler </a:t>
            </a:r>
            <a:endParaRPr b="0" lang="en-US" sz="1900" spc="-1" strike="noStrike">
              <a:solidFill>
                <a:srgbClr val="000000"/>
              </a:solidFill>
              <a:uFill>
                <a:solidFill>
                  <a:srgbClr val="ffffff"/>
                </a:solidFill>
              </a:uFill>
              <a:latin typeface="Calibri"/>
            </a:endParaRPr>
          </a:p>
          <a:p>
            <a:pPr>
              <a:lnSpc>
                <a:spcPct val="100000"/>
              </a:lnSpc>
              <a:spcBef>
                <a:spcPts val="99"/>
              </a:spcBef>
            </a:pPr>
            <a:endParaRPr b="0" lang="en-US" sz="1900" spc="-1" strike="noStrike">
              <a:solidFill>
                <a:srgbClr val="000000"/>
              </a:solidFill>
              <a:uFill>
                <a:solidFill>
                  <a:srgbClr val="ffffff"/>
                </a:solidFill>
              </a:uFill>
              <a:latin typeface="Calibri"/>
            </a:endParaRPr>
          </a:p>
          <a:p>
            <a:pPr marL="343080" indent="-342720">
              <a:lnSpc>
                <a:spcPct val="100000"/>
              </a:lnSpc>
              <a:spcBef>
                <a:spcPts val="380"/>
              </a:spcBef>
              <a:buClr>
                <a:srgbClr val="376092"/>
              </a:buClr>
              <a:buFont typeface="Arial"/>
              <a:buChar char="•"/>
            </a:pPr>
            <a:r>
              <a:rPr b="1" lang="en-US" sz="1900" spc="-1" strike="noStrike">
                <a:solidFill>
                  <a:srgbClr val="376092"/>
                </a:solidFill>
                <a:uFill>
                  <a:solidFill>
                    <a:srgbClr val="ffffff"/>
                  </a:solidFill>
                </a:uFill>
                <a:latin typeface="Cambria"/>
              </a:rPr>
              <a:t>Analiz veya inceleme çalışmaları</a:t>
            </a:r>
            <a:r>
              <a:rPr b="0" lang="en-US" sz="1900" spc="-1" strike="noStrike">
                <a:solidFill>
                  <a:srgbClr val="595959"/>
                </a:solidFill>
                <a:uFill>
                  <a:solidFill>
                    <a:srgbClr val="ffffff"/>
                  </a:solidFill>
                </a:uFill>
                <a:latin typeface="Cambria"/>
              </a:rPr>
              <a:t> neticesinde </a:t>
            </a:r>
            <a:r>
              <a:rPr b="1" lang="en-US" sz="1900" spc="-1" strike="noStrike">
                <a:solidFill>
                  <a:srgbClr val="376092"/>
                </a:solidFill>
                <a:uFill>
                  <a:solidFill>
                    <a:srgbClr val="ffffff"/>
                  </a:solidFill>
                </a:uFill>
                <a:latin typeface="Cambria"/>
              </a:rPr>
              <a:t>riskli ya da vergiye uyum düzeyi düşük olduğu tespit edilen </a:t>
            </a:r>
            <a:r>
              <a:rPr b="0" lang="en-US" sz="1900" spc="-1" strike="noStrike">
                <a:solidFill>
                  <a:srgbClr val="595959"/>
                </a:solidFill>
                <a:uFill>
                  <a:solidFill>
                    <a:srgbClr val="ffffff"/>
                  </a:solidFill>
                </a:uFill>
                <a:latin typeface="Cambria"/>
              </a:rPr>
              <a:t>mükellefler (yazılı bildirim yapılmak ve en az 3 ay süre verilmek koşuluyla)</a:t>
            </a:r>
            <a:endParaRPr b="0" lang="en-US" sz="1900" spc="-1" strike="noStrike">
              <a:solidFill>
                <a:srgbClr val="000000"/>
              </a:solidFill>
              <a:uFill>
                <a:solidFill>
                  <a:srgbClr val="ffffff"/>
                </a:solidFill>
              </a:uFill>
              <a:latin typeface="Calibri"/>
            </a:endParaRPr>
          </a:p>
        </p:txBody>
      </p:sp>
    </p:spTree>
  </p:cSld>
  <p:transition spd="slow">
    <p:push dir="u"/>
  </p:transition>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TextShape 1"/>
          <p:cNvSpPr txBox="1"/>
          <p:nvPr/>
        </p:nvSpPr>
        <p:spPr>
          <a:xfrm>
            <a:off x="448920" y="92880"/>
            <a:ext cx="82458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e-Fatura Uygulaması (Geçiş süreci)</a:t>
            </a:r>
            <a:endParaRPr b="0" lang="en-US" sz="3200" spc="-1" strike="noStrike">
              <a:solidFill>
                <a:srgbClr val="000000"/>
              </a:solidFill>
              <a:uFill>
                <a:solidFill>
                  <a:srgbClr val="ffffff"/>
                </a:solidFill>
              </a:uFill>
              <a:latin typeface="Calibri"/>
            </a:endParaRPr>
          </a:p>
        </p:txBody>
      </p:sp>
      <p:sp>
        <p:nvSpPr>
          <p:cNvPr id="152" name="TextShape 2"/>
          <p:cNvSpPr txBox="1"/>
          <p:nvPr/>
        </p:nvSpPr>
        <p:spPr>
          <a:xfrm>
            <a:off x="448920" y="1091160"/>
            <a:ext cx="8245800" cy="4052160"/>
          </a:xfrm>
          <a:prstGeom prst="rect">
            <a:avLst/>
          </a:prstGeom>
          <a:noFill/>
          <a:ln>
            <a:noFill/>
          </a:ln>
        </p:spPr>
        <p:txBody>
          <a:bodyPr/>
          <a:p>
            <a:pPr marL="343080" indent="-342720">
              <a:lnSpc>
                <a:spcPct val="100000"/>
              </a:lnSpc>
              <a:spcBef>
                <a:spcPts val="400"/>
              </a:spcBef>
              <a:buClr>
                <a:srgbClr val="376092"/>
              </a:buClr>
              <a:buFont typeface="Arial"/>
              <a:buChar char="•"/>
            </a:pPr>
            <a:r>
              <a:rPr b="1" lang="en-US" sz="2000" spc="-1" strike="noStrike">
                <a:solidFill>
                  <a:srgbClr val="376092"/>
                </a:solidFill>
                <a:uFill>
                  <a:solidFill>
                    <a:srgbClr val="ffffff"/>
                  </a:solidFill>
                </a:uFill>
                <a:latin typeface="Cambria"/>
              </a:rPr>
              <a:t>5 milyon TL ve üzeri olan brüt satış hasılatı </a:t>
            </a:r>
            <a:r>
              <a:rPr b="0" lang="en-US" sz="2000" spc="-1" strike="noStrike">
                <a:solidFill>
                  <a:srgbClr val="595959"/>
                </a:solidFill>
                <a:uFill>
                  <a:solidFill>
                    <a:srgbClr val="ffffff"/>
                  </a:solidFill>
                </a:uFill>
                <a:latin typeface="Cambria"/>
              </a:rPr>
              <a:t>(veya satışları ile gayrisafi iş hasılatı) şartını 2018 veya 2019 hesap dönemlerinde sağlayan mükellefler </a:t>
            </a:r>
            <a:r>
              <a:rPr b="1" lang="en-US" sz="2000" spc="-1" strike="noStrike">
                <a:solidFill>
                  <a:srgbClr val="376092"/>
                </a:solidFill>
                <a:uFill>
                  <a:solidFill>
                    <a:srgbClr val="ffffff"/>
                  </a:solidFill>
                </a:uFill>
                <a:latin typeface="Cambria"/>
              </a:rPr>
              <a:t>1/7/2020 </a:t>
            </a:r>
            <a:r>
              <a:rPr b="0" lang="en-US" sz="2000" spc="-1" strike="noStrike">
                <a:solidFill>
                  <a:srgbClr val="595959"/>
                </a:solidFill>
                <a:uFill>
                  <a:solidFill>
                    <a:srgbClr val="ffffff"/>
                  </a:solidFill>
                </a:uFill>
                <a:latin typeface="Cambria"/>
              </a:rPr>
              <a:t>tarihinden itibaren, 2020 veya müteakip hesap dönemlerinde sağlayan mükellefler, ilgili hesap dönemini </a:t>
            </a:r>
            <a:r>
              <a:rPr b="1" lang="en-US" sz="2000" spc="-1" strike="noStrike">
                <a:solidFill>
                  <a:srgbClr val="376092"/>
                </a:solidFill>
                <a:uFill>
                  <a:solidFill>
                    <a:srgbClr val="ffffff"/>
                  </a:solidFill>
                </a:uFill>
                <a:latin typeface="Cambria"/>
              </a:rPr>
              <a:t>izleyen yılın yedinci ayının başından</a:t>
            </a:r>
            <a:r>
              <a:rPr b="0" lang="en-US" sz="2000" spc="-1" strike="noStrike">
                <a:solidFill>
                  <a:srgbClr val="595959"/>
                </a:solidFill>
                <a:uFill>
                  <a:solidFill>
                    <a:srgbClr val="ffffff"/>
                  </a:solidFill>
                </a:uFill>
                <a:latin typeface="Cambria"/>
              </a:rPr>
              <a:t> itibaren</a:t>
            </a:r>
            <a:endParaRPr b="0" lang="en-US" sz="2000" spc="-1" strike="noStrike">
              <a:solidFill>
                <a:srgbClr val="000000"/>
              </a:solidFill>
              <a:uFill>
                <a:solidFill>
                  <a:srgbClr val="ffffff"/>
                </a:solidFill>
              </a:uFill>
              <a:latin typeface="Calibri"/>
            </a:endParaRPr>
          </a:p>
          <a:p>
            <a:pPr>
              <a:lnSpc>
                <a:spcPct val="100000"/>
              </a:lnSpc>
              <a:spcBef>
                <a:spcPts val="99"/>
              </a:spcBef>
            </a:pPr>
            <a:endParaRPr b="0" lang="en-US" sz="2000" spc="-1" strike="noStrike">
              <a:solidFill>
                <a:srgbClr val="000000"/>
              </a:solidFill>
              <a:uFill>
                <a:solidFill>
                  <a:srgbClr val="ffffff"/>
                </a:solidFill>
              </a:uFill>
              <a:latin typeface="Calibri"/>
            </a:endParaRPr>
          </a:p>
          <a:p>
            <a:pPr marL="343080" indent="-342720">
              <a:lnSpc>
                <a:spcPct val="100000"/>
              </a:lnSpc>
              <a:spcBef>
                <a:spcPts val="400"/>
              </a:spcBef>
              <a:buClr>
                <a:srgbClr val="376092"/>
              </a:buClr>
              <a:buFont typeface="Arial"/>
              <a:buChar char="•"/>
            </a:pPr>
            <a:r>
              <a:rPr b="1" lang="en-US" sz="2000" spc="-1" strike="noStrike">
                <a:solidFill>
                  <a:srgbClr val="376092"/>
                </a:solidFill>
                <a:uFill>
                  <a:solidFill>
                    <a:srgbClr val="ffffff"/>
                  </a:solidFill>
                </a:uFill>
                <a:latin typeface="Cambria"/>
              </a:rPr>
              <a:t>ÖTV Kanununa ekli (I) sayılı liste </a:t>
            </a:r>
            <a:r>
              <a:rPr b="0" lang="en-US" sz="2000" spc="-1" strike="noStrike">
                <a:solidFill>
                  <a:srgbClr val="595959"/>
                </a:solidFill>
                <a:uFill>
                  <a:solidFill>
                    <a:srgbClr val="ffffff"/>
                  </a:solidFill>
                </a:uFill>
                <a:latin typeface="Cambria"/>
              </a:rPr>
              <a:t>kapsamındaki mallar nedeniyle EPDK’dan lisans alımı veya mezkur Kanuna ekli </a:t>
            </a:r>
            <a:r>
              <a:rPr b="1" lang="en-US" sz="2000" spc="-1" strike="noStrike">
                <a:solidFill>
                  <a:srgbClr val="376092"/>
                </a:solidFill>
                <a:uFill>
                  <a:solidFill>
                    <a:srgbClr val="ffffff"/>
                  </a:solidFill>
                </a:uFill>
                <a:latin typeface="Cambria"/>
              </a:rPr>
              <a:t>(III) sayılı liste </a:t>
            </a:r>
            <a:r>
              <a:rPr b="0" lang="en-US" sz="2000" spc="-1" strike="noStrike">
                <a:solidFill>
                  <a:srgbClr val="595959"/>
                </a:solidFill>
                <a:uFill>
                  <a:solidFill>
                    <a:srgbClr val="ffffff"/>
                  </a:solidFill>
                </a:uFill>
                <a:latin typeface="Cambria"/>
              </a:rPr>
              <a:t>kapsamındaki malların imal, inşa veya ithalini 2019 yılında gerçekleştirenler </a:t>
            </a:r>
            <a:r>
              <a:rPr b="1" lang="en-US" sz="2000" spc="-1" strike="noStrike">
                <a:solidFill>
                  <a:srgbClr val="376092"/>
                </a:solidFill>
                <a:uFill>
                  <a:solidFill>
                    <a:srgbClr val="ffffff"/>
                  </a:solidFill>
                </a:uFill>
                <a:latin typeface="Cambria"/>
              </a:rPr>
              <a:t>1/7/2020</a:t>
            </a:r>
            <a:r>
              <a:rPr b="0" lang="en-US" sz="2000" spc="-1" strike="noStrike">
                <a:solidFill>
                  <a:srgbClr val="595959"/>
                </a:solidFill>
                <a:uFill>
                  <a:solidFill>
                    <a:srgbClr val="ffffff"/>
                  </a:solidFill>
                </a:uFill>
                <a:latin typeface="Cambria"/>
              </a:rPr>
              <a:t> tarihinden itibaren, 2020 veya müteakip yıllarda gerçekleştirenler ise, lisans alımı veya imal, inşa veya ithalin gerçekleştirildiği ayı </a:t>
            </a:r>
            <a:r>
              <a:rPr b="1" lang="en-US" sz="2000" spc="-1" strike="noStrike">
                <a:solidFill>
                  <a:srgbClr val="376092"/>
                </a:solidFill>
                <a:uFill>
                  <a:solidFill>
                    <a:srgbClr val="ffffff"/>
                  </a:solidFill>
                </a:uFill>
                <a:latin typeface="Cambria"/>
              </a:rPr>
              <a:t>izleyen dördüncü ayın başından </a:t>
            </a:r>
            <a:r>
              <a:rPr b="0" lang="en-US" sz="2000" spc="-1" strike="noStrike">
                <a:solidFill>
                  <a:srgbClr val="595959"/>
                </a:solidFill>
                <a:uFill>
                  <a:solidFill>
                    <a:srgbClr val="ffffff"/>
                  </a:solidFill>
                </a:uFill>
                <a:latin typeface="Cambria"/>
              </a:rPr>
              <a:t>itibaren</a:t>
            </a:r>
            <a:endParaRPr b="0" lang="en-US" sz="2000" spc="-1" strike="noStrike">
              <a:solidFill>
                <a:srgbClr val="000000"/>
              </a:solidFill>
              <a:uFill>
                <a:solidFill>
                  <a:srgbClr val="ffffff"/>
                </a:solidFill>
              </a:uFill>
              <a:latin typeface="Calibri"/>
            </a:endParaRPr>
          </a:p>
        </p:txBody>
      </p:sp>
    </p:spTree>
  </p:cSld>
  <p:transition spd="slow">
    <p:push dir="u"/>
  </p:transition>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TextShape 1"/>
          <p:cNvSpPr txBox="1"/>
          <p:nvPr/>
        </p:nvSpPr>
        <p:spPr>
          <a:xfrm>
            <a:off x="448920" y="92880"/>
            <a:ext cx="82458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e-Fatura Uygulaması (Geçiş süreci)</a:t>
            </a:r>
            <a:endParaRPr b="0" lang="en-US" sz="3200" spc="-1" strike="noStrike">
              <a:solidFill>
                <a:srgbClr val="000000"/>
              </a:solidFill>
              <a:uFill>
                <a:solidFill>
                  <a:srgbClr val="ffffff"/>
                </a:solidFill>
              </a:uFill>
              <a:latin typeface="Calibri"/>
            </a:endParaRPr>
          </a:p>
        </p:txBody>
      </p:sp>
      <p:sp>
        <p:nvSpPr>
          <p:cNvPr id="154" name="TextShape 2"/>
          <p:cNvSpPr txBox="1"/>
          <p:nvPr/>
        </p:nvSpPr>
        <p:spPr>
          <a:xfrm>
            <a:off x="448920" y="1091160"/>
            <a:ext cx="8245800" cy="4052160"/>
          </a:xfrm>
          <a:prstGeom prst="rect">
            <a:avLst/>
          </a:prstGeom>
          <a:noFill/>
          <a:ln>
            <a:noFill/>
          </a:ln>
        </p:spPr>
        <p:txBody>
          <a:bodyPr/>
          <a:p>
            <a:pPr marL="343080" indent="-342720">
              <a:lnSpc>
                <a:spcPct val="100000"/>
              </a:lnSpc>
              <a:spcBef>
                <a:spcPts val="400"/>
              </a:spcBef>
              <a:buClr>
                <a:srgbClr val="376092"/>
              </a:buClr>
              <a:buFont typeface="Arial"/>
              <a:buChar char="•"/>
            </a:pPr>
            <a:r>
              <a:rPr b="1" lang="en-US" sz="2000" spc="-1" strike="noStrike">
                <a:solidFill>
                  <a:srgbClr val="376092"/>
                </a:solidFill>
                <a:uFill>
                  <a:solidFill>
                    <a:srgbClr val="ffffff"/>
                  </a:solidFill>
                </a:uFill>
                <a:latin typeface="Cambria"/>
              </a:rPr>
              <a:t>Aracı hizmet sağlayıcıları, internet reklamcılığı hizmet aracıları ile internet ortamında ilan yayınlayan</a:t>
            </a:r>
            <a:r>
              <a:rPr b="0" lang="en-US" sz="2000" spc="-1" strike="noStrike">
                <a:solidFill>
                  <a:srgbClr val="595959"/>
                </a:solidFill>
                <a:uFill>
                  <a:solidFill>
                    <a:srgbClr val="ffffff"/>
                  </a:solidFill>
                </a:uFill>
                <a:latin typeface="Cambria"/>
              </a:rPr>
              <a:t>lar </a:t>
            </a:r>
            <a:r>
              <a:rPr b="1" lang="en-US" sz="2000" spc="-1" strike="noStrike">
                <a:solidFill>
                  <a:srgbClr val="376092"/>
                </a:solidFill>
                <a:uFill>
                  <a:solidFill>
                    <a:srgbClr val="ffffff"/>
                  </a:solidFill>
                </a:uFill>
                <a:latin typeface="Cambria"/>
              </a:rPr>
              <a:t>1/7/2020</a:t>
            </a:r>
            <a:r>
              <a:rPr b="0" lang="en-US" sz="2000" spc="-1" strike="noStrike">
                <a:solidFill>
                  <a:srgbClr val="595959"/>
                </a:solidFill>
                <a:uFill>
                  <a:solidFill>
                    <a:srgbClr val="ffffff"/>
                  </a:solidFill>
                </a:uFill>
                <a:latin typeface="Cambria"/>
              </a:rPr>
              <a:t> tarihine kadar , 2020 veya müteakip hesap dönemlerinden itibaren bu işler ile iştigal etmek üzere işe başlayacak mükellefler ise </a:t>
            </a:r>
            <a:r>
              <a:rPr b="1" lang="en-US" sz="2000" spc="-1" strike="noStrike">
                <a:solidFill>
                  <a:srgbClr val="376092"/>
                </a:solidFill>
                <a:uFill>
                  <a:solidFill>
                    <a:srgbClr val="ffffff"/>
                  </a:solidFill>
                </a:uFill>
                <a:latin typeface="Cambria"/>
              </a:rPr>
              <a:t>işe başlama tarihinden itibaren 3 ay </a:t>
            </a:r>
            <a:r>
              <a:rPr b="0" lang="en-US" sz="2000" spc="-1" strike="noStrike">
                <a:solidFill>
                  <a:srgbClr val="595959"/>
                </a:solidFill>
                <a:uFill>
                  <a:solidFill>
                    <a:srgbClr val="ffffff"/>
                  </a:solidFill>
                </a:uFill>
                <a:latin typeface="Cambria"/>
              </a:rPr>
              <a:t>içinde</a:t>
            </a:r>
            <a:endParaRPr b="0" lang="en-US" sz="2000" spc="-1" strike="noStrike">
              <a:solidFill>
                <a:srgbClr val="000000"/>
              </a:solidFill>
              <a:uFill>
                <a:solidFill>
                  <a:srgbClr val="ffffff"/>
                </a:solidFill>
              </a:uFill>
              <a:latin typeface="Calibri"/>
            </a:endParaRPr>
          </a:p>
          <a:p>
            <a:pPr>
              <a:lnSpc>
                <a:spcPct val="100000"/>
              </a:lnSpc>
              <a:spcBef>
                <a:spcPts val="99"/>
              </a:spcBef>
            </a:pPr>
            <a:endParaRPr b="0" lang="en-US" sz="2000" spc="-1" strike="noStrike">
              <a:solidFill>
                <a:srgbClr val="000000"/>
              </a:solidFill>
              <a:uFill>
                <a:solidFill>
                  <a:srgbClr val="ffffff"/>
                </a:solidFill>
              </a:uFill>
              <a:latin typeface="Calibri"/>
            </a:endParaRPr>
          </a:p>
          <a:p>
            <a:pPr marL="343080" indent="-342720">
              <a:lnSpc>
                <a:spcPct val="100000"/>
              </a:lnSpc>
              <a:spcBef>
                <a:spcPts val="400"/>
              </a:spcBef>
              <a:buClr>
                <a:srgbClr val="376092"/>
              </a:buClr>
              <a:buFont typeface="Arial"/>
              <a:buChar char="•"/>
            </a:pPr>
            <a:r>
              <a:rPr b="1" lang="en-US" sz="2000" spc="-1" strike="noStrike">
                <a:solidFill>
                  <a:srgbClr val="376092"/>
                </a:solidFill>
                <a:uFill>
                  <a:solidFill>
                    <a:srgbClr val="ffffff"/>
                  </a:solidFill>
                </a:uFill>
                <a:latin typeface="Cambria"/>
              </a:rPr>
              <a:t>Komisyoncu veya tüccar </a:t>
            </a:r>
            <a:r>
              <a:rPr b="0" lang="en-US" sz="2000" spc="-1" strike="noStrike">
                <a:solidFill>
                  <a:srgbClr val="595959"/>
                </a:solidFill>
                <a:uFill>
                  <a:solidFill>
                    <a:srgbClr val="ffffff"/>
                  </a:solidFill>
                </a:uFill>
                <a:latin typeface="Cambria"/>
              </a:rPr>
              <a:t>olarak </a:t>
            </a:r>
            <a:r>
              <a:rPr b="1" lang="en-US" sz="2000" spc="-1" strike="noStrike">
                <a:solidFill>
                  <a:srgbClr val="376092"/>
                </a:solidFill>
                <a:uFill>
                  <a:solidFill>
                    <a:srgbClr val="ffffff"/>
                  </a:solidFill>
                </a:uFill>
                <a:latin typeface="Cambria"/>
              </a:rPr>
              <a:t>sebze ve meyve ticareti</a:t>
            </a:r>
            <a:r>
              <a:rPr b="0" lang="en-US" sz="2000" spc="-1" strike="noStrike">
                <a:solidFill>
                  <a:srgbClr val="595959"/>
                </a:solidFill>
                <a:uFill>
                  <a:solidFill>
                    <a:srgbClr val="ffffff"/>
                  </a:solidFill>
                </a:uFill>
                <a:latin typeface="Cambria"/>
              </a:rPr>
              <a:t>yle iştigal eden mükellefler </a:t>
            </a:r>
            <a:r>
              <a:rPr b="1" lang="en-US" sz="2000" spc="-1" strike="noStrike">
                <a:solidFill>
                  <a:srgbClr val="376092"/>
                </a:solidFill>
                <a:uFill>
                  <a:solidFill>
                    <a:srgbClr val="ffffff"/>
                  </a:solidFill>
                </a:uFill>
                <a:latin typeface="Cambria"/>
              </a:rPr>
              <a:t>1/1/2020 </a:t>
            </a:r>
            <a:r>
              <a:rPr b="0" lang="en-US" sz="2000" spc="-1" strike="noStrike">
                <a:solidFill>
                  <a:srgbClr val="595959"/>
                </a:solidFill>
                <a:uFill>
                  <a:solidFill>
                    <a:srgbClr val="ffffff"/>
                  </a:solidFill>
                </a:uFill>
                <a:latin typeface="Cambria"/>
              </a:rPr>
              <a:t>tarihine kadar, 2020 veya müteakip hesap dönemlerinden itibaren bu paragrafta belirtilen işler ile iştigal etmek üzere işe başlayacak mükellefler ise </a:t>
            </a:r>
            <a:r>
              <a:rPr b="1" lang="en-US" sz="2000" spc="-1" strike="noStrike">
                <a:solidFill>
                  <a:srgbClr val="376092"/>
                </a:solidFill>
                <a:uFill>
                  <a:solidFill>
                    <a:srgbClr val="ffffff"/>
                  </a:solidFill>
                </a:uFill>
                <a:latin typeface="Cambria"/>
              </a:rPr>
              <a:t>işe başlama tarihinden itibaren 3 ay</a:t>
            </a:r>
            <a:r>
              <a:rPr b="0" lang="en-US" sz="2000" spc="-1" strike="noStrike">
                <a:solidFill>
                  <a:srgbClr val="595959"/>
                </a:solidFill>
                <a:uFill>
                  <a:solidFill>
                    <a:srgbClr val="ffffff"/>
                  </a:solidFill>
                </a:uFill>
                <a:latin typeface="Cambria"/>
              </a:rPr>
              <a:t> içinde</a:t>
            </a:r>
            <a:endParaRPr b="0" lang="en-US" sz="2000" spc="-1" strike="noStrike">
              <a:solidFill>
                <a:srgbClr val="000000"/>
              </a:solidFill>
              <a:uFill>
                <a:solidFill>
                  <a:srgbClr val="ffffff"/>
                </a:solidFill>
              </a:uFill>
              <a:latin typeface="Calibri"/>
            </a:endParaRPr>
          </a:p>
        </p:txBody>
      </p:sp>
    </p:spTree>
  </p:cSld>
  <p:transition spd="slow">
    <p:push dir="u"/>
  </p:transition>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TextShape 1"/>
          <p:cNvSpPr txBox="1"/>
          <p:nvPr/>
        </p:nvSpPr>
        <p:spPr>
          <a:xfrm>
            <a:off x="448920" y="92880"/>
            <a:ext cx="82458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e-Fatura Uygulaması (Geçiş süreci)</a:t>
            </a:r>
            <a:endParaRPr b="0" lang="en-US" sz="3200" spc="-1" strike="noStrike">
              <a:solidFill>
                <a:srgbClr val="000000"/>
              </a:solidFill>
              <a:uFill>
                <a:solidFill>
                  <a:srgbClr val="ffffff"/>
                </a:solidFill>
              </a:uFill>
              <a:latin typeface="Calibri"/>
            </a:endParaRPr>
          </a:p>
        </p:txBody>
      </p:sp>
      <p:sp>
        <p:nvSpPr>
          <p:cNvPr id="156" name="TextShape 2"/>
          <p:cNvSpPr txBox="1"/>
          <p:nvPr/>
        </p:nvSpPr>
        <p:spPr>
          <a:xfrm>
            <a:off x="448920" y="1091160"/>
            <a:ext cx="8245800" cy="3809520"/>
          </a:xfrm>
          <a:prstGeom prst="rect">
            <a:avLst/>
          </a:prstGeom>
          <a:noFill/>
          <a:ln>
            <a:noFill/>
          </a:ln>
        </p:spPr>
        <p:txBody>
          <a:bodyPr/>
          <a:p>
            <a:pPr marL="343080" indent="-342720" algn="just">
              <a:lnSpc>
                <a:spcPct val="100000"/>
              </a:lnSpc>
              <a:spcBef>
                <a:spcPts val="400"/>
              </a:spcBef>
              <a:buClr>
                <a:srgbClr val="595959"/>
              </a:buClr>
              <a:buFont typeface="Arial"/>
              <a:buChar char="•"/>
            </a:pPr>
            <a:r>
              <a:rPr b="0" lang="en-US" sz="2000" spc="-1" strike="noStrike">
                <a:solidFill>
                  <a:srgbClr val="595959"/>
                </a:solidFill>
                <a:uFill>
                  <a:solidFill>
                    <a:srgbClr val="ffffff"/>
                  </a:solidFill>
                </a:uFill>
                <a:latin typeface="Cambria"/>
              </a:rPr>
              <a:t>464 Sıra Nolu VUK Genel Tebliği kapsamında; internet üzerinden satış yapıp ve 5 milyon TL üzerinde brüt satış hasılatına sahip olanların,         e-Arşiv Faturaya geçişine yönelik mevcut Tebliğdeki düzenlemeler </a:t>
            </a:r>
            <a:r>
              <a:rPr b="0" lang="en-US" sz="2000" spc="-1" strike="noStrike">
                <a:solidFill>
                  <a:srgbClr val="ff0000"/>
                </a:solidFill>
                <a:uFill>
                  <a:solidFill>
                    <a:srgbClr val="ffffff"/>
                  </a:solidFill>
                </a:uFill>
                <a:latin typeface="Cambria"/>
              </a:rPr>
              <a:t>geçerliliğini korumaktadır. </a:t>
            </a:r>
            <a:endParaRPr b="0" lang="en-US" sz="2000" spc="-1" strike="noStrike">
              <a:solidFill>
                <a:srgbClr val="000000"/>
              </a:solidFill>
              <a:uFill>
                <a:solidFill>
                  <a:srgbClr val="ffffff"/>
                </a:solidFill>
              </a:uFill>
              <a:latin typeface="Calibri"/>
            </a:endParaRPr>
          </a:p>
          <a:p>
            <a:pPr algn="just">
              <a:lnSpc>
                <a:spcPct val="100000"/>
              </a:lnSpc>
              <a:spcBef>
                <a:spcPts val="241"/>
              </a:spcBef>
            </a:pPr>
            <a:endParaRPr b="0" lang="en-US" sz="2000" spc="-1" strike="noStrike">
              <a:solidFill>
                <a:srgbClr val="000000"/>
              </a:solidFill>
              <a:uFill>
                <a:solidFill>
                  <a:srgbClr val="ffffff"/>
                </a:solidFill>
              </a:uFill>
              <a:latin typeface="Calibri"/>
            </a:endParaRPr>
          </a:p>
          <a:p>
            <a:pPr marL="343080" indent="-342720" algn="just">
              <a:lnSpc>
                <a:spcPct val="100000"/>
              </a:lnSpc>
              <a:spcBef>
                <a:spcPts val="400"/>
              </a:spcBef>
              <a:buClr>
                <a:srgbClr val="595959"/>
              </a:buClr>
              <a:buFont typeface="Arial"/>
              <a:buChar char="•"/>
            </a:pPr>
            <a:r>
              <a:rPr b="0" lang="en-US" sz="2000" spc="-1" strike="noStrike">
                <a:solidFill>
                  <a:srgbClr val="595959"/>
                </a:solidFill>
                <a:uFill>
                  <a:solidFill>
                    <a:srgbClr val="ffffff"/>
                  </a:solidFill>
                </a:uFill>
                <a:latin typeface="Cambria"/>
              </a:rPr>
              <a:t>Bu kapsamda internet satış yapan ve 2018 yılında 5 milyon TL ve üzerinde hasılat elde edenlerin 1/1/2020 tarihinden itibaren e-Fatura’ya ve e-Arşiv Fatura’ya geçiş yapması gerekmektedir. </a:t>
            </a:r>
            <a:endParaRPr b="0" lang="en-US" sz="2000" spc="-1" strike="noStrike">
              <a:solidFill>
                <a:srgbClr val="000000"/>
              </a:solidFill>
              <a:uFill>
                <a:solidFill>
                  <a:srgbClr val="ffffff"/>
                </a:solidFill>
              </a:uFill>
              <a:latin typeface="Calibri"/>
            </a:endParaRPr>
          </a:p>
        </p:txBody>
      </p:sp>
    </p:spTree>
  </p:cSld>
  <p:transition spd="slow">
    <p:push dir="u"/>
  </p:transition>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TextShape 1"/>
          <p:cNvSpPr txBox="1"/>
          <p:nvPr/>
        </p:nvSpPr>
        <p:spPr>
          <a:xfrm>
            <a:off x="448920" y="92880"/>
            <a:ext cx="856404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e-Fatura Uygulaması (İhracat e-Fatura)</a:t>
            </a:r>
            <a:endParaRPr b="0" lang="en-US" sz="3200" spc="-1" strike="noStrike">
              <a:solidFill>
                <a:srgbClr val="000000"/>
              </a:solidFill>
              <a:uFill>
                <a:solidFill>
                  <a:srgbClr val="ffffff"/>
                </a:solidFill>
              </a:uFill>
              <a:latin typeface="Calibri"/>
            </a:endParaRPr>
          </a:p>
        </p:txBody>
      </p:sp>
      <p:sp>
        <p:nvSpPr>
          <p:cNvPr id="158" name="TextShape 2"/>
          <p:cNvSpPr txBox="1"/>
          <p:nvPr/>
        </p:nvSpPr>
        <p:spPr>
          <a:xfrm>
            <a:off x="448920" y="1091160"/>
            <a:ext cx="8245800" cy="3141720"/>
          </a:xfrm>
          <a:prstGeom prst="rect">
            <a:avLst/>
          </a:prstGeom>
          <a:noFill/>
          <a:ln>
            <a:noFill/>
          </a:ln>
        </p:spPr>
        <p:txBody>
          <a:bodyPr/>
          <a:p>
            <a:pPr marL="343080" indent="-342720" algn="just">
              <a:lnSpc>
                <a:spcPct val="100000"/>
              </a:lnSpc>
              <a:spcBef>
                <a:spcPts val="360"/>
              </a:spcBef>
              <a:buClr>
                <a:srgbClr val="595959"/>
              </a:buClr>
              <a:buFont typeface="Arial"/>
              <a:buChar char="•"/>
            </a:pPr>
            <a:r>
              <a:rPr b="0" lang="en-US" sz="1800" spc="-1" strike="noStrike">
                <a:solidFill>
                  <a:srgbClr val="595959"/>
                </a:solidFill>
                <a:uFill>
                  <a:solidFill>
                    <a:srgbClr val="ffffff"/>
                  </a:solidFill>
                </a:uFill>
                <a:latin typeface="Cambria"/>
              </a:rPr>
              <a:t>e-Fatura uygulamasına kayıtlı olan mükelleflerden, KDV Kanununun 11 inci maddesi kapsamındaki </a:t>
            </a:r>
            <a:r>
              <a:rPr b="1" lang="en-US" sz="1800" spc="-1" strike="noStrike">
                <a:solidFill>
                  <a:srgbClr val="595959"/>
                </a:solidFill>
                <a:uFill>
                  <a:solidFill>
                    <a:srgbClr val="ffffff"/>
                  </a:solidFill>
                </a:uFill>
                <a:latin typeface="Cambria"/>
              </a:rPr>
              <a:t>mal ihracı </a:t>
            </a:r>
            <a:r>
              <a:rPr b="0" lang="en-US" sz="1800" spc="-1" strike="noStrike">
                <a:solidFill>
                  <a:srgbClr val="595959"/>
                </a:solidFill>
                <a:uFill>
                  <a:solidFill>
                    <a:srgbClr val="ffffff"/>
                  </a:solidFill>
                </a:uFill>
                <a:latin typeface="Cambria"/>
              </a:rPr>
              <a:t>(Türkiye’de ikamet etmeyenlere özel fatura ile yapılan bavul ticareti kapsamındaki satışlar dahil) ve  </a:t>
            </a:r>
            <a:r>
              <a:rPr b="1" lang="en-US" sz="1800" spc="-1" strike="noStrike">
                <a:solidFill>
                  <a:srgbClr val="595959"/>
                </a:solidFill>
                <a:uFill>
                  <a:solidFill>
                    <a:srgbClr val="ffffff"/>
                  </a:solidFill>
                </a:uFill>
                <a:latin typeface="Cambria"/>
              </a:rPr>
              <a:t>yolcu beraberi eşya ihracı </a:t>
            </a:r>
            <a:r>
              <a:rPr b="0" lang="en-US" sz="1800" spc="-1" strike="noStrike">
                <a:solidFill>
                  <a:srgbClr val="595959"/>
                </a:solidFill>
                <a:uFill>
                  <a:solidFill>
                    <a:srgbClr val="ffffff"/>
                  </a:solidFill>
                </a:uFill>
                <a:latin typeface="Cambria"/>
              </a:rPr>
              <a:t>(Türkiye’de ikamet etmeyenlere KDV hesaplanarak yapılan satışlar) apsamında fatura düzenleyecek olanlar, bahsi geçen faturalarını 1/7/2017 tarihinden (</a:t>
            </a:r>
            <a:r>
              <a:rPr b="0" i="1" lang="en-US" sz="1800" spc="-1" strike="noStrike">
                <a:solidFill>
                  <a:srgbClr val="ff0000"/>
                </a:solidFill>
                <a:uFill>
                  <a:solidFill>
                    <a:srgbClr val="ffffff"/>
                  </a:solidFill>
                </a:uFill>
                <a:latin typeface="Cambria"/>
              </a:rPr>
              <a:t>Türkiye’de ikamet etmeyenlere özel fatura ile yapılan bavul ticareti kapsamındaki satışlar açısından 1/7/2020 tarihinden)</a:t>
            </a:r>
            <a:r>
              <a:rPr b="0" lang="en-US" sz="1800" spc="-1" strike="noStrike">
                <a:solidFill>
                  <a:srgbClr val="595959"/>
                </a:solidFill>
                <a:uFill>
                  <a:solidFill>
                    <a:srgbClr val="ffffff"/>
                  </a:solidFill>
                </a:uFill>
                <a:latin typeface="Cambria"/>
              </a:rPr>
              <a:t> itibaren e-Fatura olarak düzenlemeleri zorunludur.</a:t>
            </a:r>
            <a:endParaRPr b="0" lang="en-US" sz="1800" spc="-1" strike="noStrike">
              <a:solidFill>
                <a:srgbClr val="000000"/>
              </a:solidFill>
              <a:uFill>
                <a:solidFill>
                  <a:srgbClr val="ffffff"/>
                </a:solidFill>
              </a:uFill>
              <a:latin typeface="Calibri"/>
            </a:endParaRPr>
          </a:p>
          <a:p>
            <a:pPr marL="343080" indent="-342720" algn="just">
              <a:lnSpc>
                <a:spcPct val="100000"/>
              </a:lnSpc>
              <a:spcBef>
                <a:spcPts val="360"/>
              </a:spcBef>
              <a:buClr>
                <a:srgbClr val="595959"/>
              </a:buClr>
              <a:buFont typeface="Arial"/>
              <a:buChar char="•"/>
            </a:pPr>
            <a:r>
              <a:rPr b="0" lang="en-US" sz="1800" spc="-1" strike="noStrike">
                <a:solidFill>
                  <a:srgbClr val="595959"/>
                </a:solidFill>
                <a:uFill>
                  <a:solidFill>
                    <a:srgbClr val="ffffff"/>
                  </a:solidFill>
                </a:uFill>
                <a:latin typeface="Cambria"/>
              </a:rPr>
              <a:t>Söz konusu faturaların e-Fatura olarak düzenlenmesi ve gönderilmesine ilişkin usul ve esaslar  ile uygulamadan yararlanma yöntemleri ebelge.gib.gov.tr adresinde yayımlanan “e-Fatura Uygulaması Gümrük İşlemleri Kılavuzu”nda ayrıntılı olarak açıklanmıştır</a:t>
            </a:r>
            <a:endParaRPr b="0" lang="en-US" sz="1800" spc="-1" strike="noStrike">
              <a:solidFill>
                <a:srgbClr val="000000"/>
              </a:solidFill>
              <a:uFill>
                <a:solidFill>
                  <a:srgbClr val="ffffff"/>
                </a:solidFill>
              </a:uFill>
              <a:latin typeface="Calibri"/>
            </a:endParaRPr>
          </a:p>
        </p:txBody>
      </p:sp>
    </p:spTree>
  </p:cSld>
  <p:transition spd="slow">
    <p:push dir="u"/>
  </p:transition>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TextShape 1"/>
          <p:cNvSpPr txBox="1"/>
          <p:nvPr/>
        </p:nvSpPr>
        <p:spPr>
          <a:xfrm>
            <a:off x="2394360" y="0"/>
            <a:ext cx="6283800" cy="725040"/>
          </a:xfrm>
          <a:prstGeom prst="rect">
            <a:avLst/>
          </a:prstGeom>
          <a:noFill/>
          <a:ln>
            <a:noFill/>
          </a:ln>
        </p:spPr>
        <p:txBody>
          <a:bodyPr anchor="ctr"/>
          <a:p>
            <a:pPr>
              <a:lnSpc>
                <a:spcPct val="100000"/>
              </a:lnSpc>
            </a:pPr>
            <a:r>
              <a:rPr b="1" lang="en-US" sz="2600" spc="-1" strike="noStrike">
                <a:solidFill>
                  <a:srgbClr val="002060"/>
                </a:solidFill>
                <a:uFill>
                  <a:solidFill>
                    <a:srgbClr val="ffffff"/>
                  </a:solidFill>
                </a:uFill>
                <a:latin typeface="Cambria"/>
              </a:rPr>
              <a:t>Sunum Planı</a:t>
            </a:r>
            <a:endParaRPr b="0" lang="en-US" sz="2600" spc="-1" strike="noStrike">
              <a:solidFill>
                <a:srgbClr val="000000"/>
              </a:solidFill>
              <a:uFill>
                <a:solidFill>
                  <a:srgbClr val="ffffff"/>
                </a:solidFill>
              </a:uFill>
              <a:latin typeface="Calibri"/>
            </a:endParaRPr>
          </a:p>
        </p:txBody>
      </p:sp>
      <p:sp>
        <p:nvSpPr>
          <p:cNvPr id="128" name="TextShape 2"/>
          <p:cNvSpPr txBox="1"/>
          <p:nvPr/>
        </p:nvSpPr>
        <p:spPr>
          <a:xfrm>
            <a:off x="2201760" y="685800"/>
            <a:ext cx="6941880" cy="4343040"/>
          </a:xfrm>
          <a:prstGeom prst="rect">
            <a:avLst/>
          </a:prstGeom>
          <a:noFill/>
          <a:ln>
            <a:noFill/>
          </a:ln>
        </p:spPr>
        <p:txBody>
          <a:bodyPr/>
          <a:p>
            <a:pPr marL="343080" indent="-342720">
              <a:lnSpc>
                <a:spcPct val="100000"/>
              </a:lnSpc>
              <a:spcBef>
                <a:spcPts val="380"/>
              </a:spcBef>
              <a:buClr>
                <a:srgbClr val="595959"/>
              </a:buClr>
              <a:buFont typeface="Arial"/>
              <a:buChar char="•"/>
            </a:pPr>
            <a:r>
              <a:rPr b="0" lang="en-US" sz="1900" spc="-1" strike="noStrike">
                <a:solidFill>
                  <a:srgbClr val="595959"/>
                </a:solidFill>
                <a:uFill>
                  <a:solidFill>
                    <a:srgbClr val="ffffff"/>
                  </a:solidFill>
                </a:uFill>
                <a:latin typeface="Cambria"/>
              </a:rPr>
              <a:t>e-Belge Uygulamalarındaki Yenilikler</a:t>
            </a:r>
            <a:endParaRPr b="0" lang="en-US" sz="1900" spc="-1" strike="noStrike">
              <a:solidFill>
                <a:srgbClr val="000000"/>
              </a:solidFill>
              <a:uFill>
                <a:solidFill>
                  <a:srgbClr val="ffffff"/>
                </a:solidFill>
              </a:uFill>
              <a:latin typeface="Calibri"/>
            </a:endParaRPr>
          </a:p>
          <a:p>
            <a:pPr marL="343080" indent="-342720">
              <a:lnSpc>
                <a:spcPct val="100000"/>
              </a:lnSpc>
              <a:spcBef>
                <a:spcPts val="380"/>
              </a:spcBef>
              <a:buClr>
                <a:srgbClr val="595959"/>
              </a:buClr>
              <a:buFont typeface="Arial"/>
              <a:buChar char="•"/>
            </a:pPr>
            <a:r>
              <a:rPr b="0" lang="en-US" sz="1900" spc="-1" strike="noStrike">
                <a:solidFill>
                  <a:srgbClr val="595959"/>
                </a:solidFill>
                <a:uFill>
                  <a:solidFill>
                    <a:srgbClr val="ffffff"/>
                  </a:solidFill>
                </a:uFill>
                <a:latin typeface="Cambria"/>
              </a:rPr>
              <a:t>e-Belge Uygulamaları (Eski/Yeni)</a:t>
            </a:r>
            <a:endParaRPr b="0" lang="en-US" sz="1900" spc="-1" strike="noStrike">
              <a:solidFill>
                <a:srgbClr val="000000"/>
              </a:solidFill>
              <a:uFill>
                <a:solidFill>
                  <a:srgbClr val="ffffff"/>
                </a:solidFill>
              </a:uFill>
              <a:latin typeface="Calibri"/>
            </a:endParaRPr>
          </a:p>
          <a:p>
            <a:pPr marL="343080" indent="-342720">
              <a:lnSpc>
                <a:spcPct val="100000"/>
              </a:lnSpc>
              <a:spcBef>
                <a:spcPts val="380"/>
              </a:spcBef>
              <a:buClr>
                <a:srgbClr val="595959"/>
              </a:buClr>
              <a:buFont typeface="Arial"/>
              <a:buChar char="•"/>
            </a:pPr>
            <a:r>
              <a:rPr b="0" lang="en-US" sz="1900" spc="-1" strike="noStrike">
                <a:solidFill>
                  <a:srgbClr val="595959"/>
                </a:solidFill>
                <a:uFill>
                  <a:solidFill>
                    <a:srgbClr val="ffffff"/>
                  </a:solidFill>
                </a:uFill>
                <a:latin typeface="Cambria"/>
              </a:rPr>
              <a:t>e-Belge Uygulamaları</a:t>
            </a:r>
            <a:endParaRPr b="0" lang="en-US" sz="1900" spc="-1" strike="noStrike">
              <a:solidFill>
                <a:srgbClr val="000000"/>
              </a:solidFill>
              <a:uFill>
                <a:solidFill>
                  <a:srgbClr val="ffffff"/>
                </a:solidFill>
              </a:uFill>
              <a:latin typeface="Calibri"/>
            </a:endParaRPr>
          </a:p>
          <a:p>
            <a:pPr marL="343080" indent="-342720">
              <a:lnSpc>
                <a:spcPct val="100000"/>
              </a:lnSpc>
              <a:spcBef>
                <a:spcPts val="380"/>
              </a:spcBef>
              <a:buClr>
                <a:srgbClr val="595959"/>
              </a:buClr>
              <a:buFont typeface="Arial"/>
              <a:buChar char="•"/>
            </a:pPr>
            <a:r>
              <a:rPr b="0" lang="en-US" sz="1900" spc="-1" strike="noStrike">
                <a:solidFill>
                  <a:srgbClr val="595959"/>
                </a:solidFill>
                <a:uFill>
                  <a:solidFill>
                    <a:srgbClr val="ffffff"/>
                  </a:solidFill>
                </a:uFill>
                <a:latin typeface="Cambria"/>
              </a:rPr>
              <a:t>e-Belge Uygulamalarından Yararlanma Yöntemleri</a:t>
            </a:r>
            <a:endParaRPr b="0" lang="en-US" sz="1900" spc="-1" strike="noStrike">
              <a:solidFill>
                <a:srgbClr val="000000"/>
              </a:solidFill>
              <a:uFill>
                <a:solidFill>
                  <a:srgbClr val="ffffff"/>
                </a:solidFill>
              </a:uFill>
              <a:latin typeface="Calibri"/>
            </a:endParaRPr>
          </a:p>
          <a:p>
            <a:pPr marL="343080" indent="-342720">
              <a:lnSpc>
                <a:spcPct val="100000"/>
              </a:lnSpc>
              <a:spcBef>
                <a:spcPts val="380"/>
              </a:spcBef>
              <a:buClr>
                <a:srgbClr val="595959"/>
              </a:buClr>
              <a:buFont typeface="Arial"/>
              <a:buChar char="•"/>
            </a:pPr>
            <a:r>
              <a:rPr b="0" lang="en-US" sz="1900" spc="-1" strike="noStrike">
                <a:solidFill>
                  <a:srgbClr val="595959"/>
                </a:solidFill>
                <a:uFill>
                  <a:solidFill>
                    <a:srgbClr val="ffffff"/>
                  </a:solidFill>
                </a:uFill>
                <a:latin typeface="Cambria"/>
              </a:rPr>
              <a:t>e-Belgelerin Oluşturulması</a:t>
            </a:r>
            <a:endParaRPr b="0" lang="en-US" sz="1900" spc="-1" strike="noStrike">
              <a:solidFill>
                <a:srgbClr val="000000"/>
              </a:solidFill>
              <a:uFill>
                <a:solidFill>
                  <a:srgbClr val="ffffff"/>
                </a:solidFill>
              </a:uFill>
              <a:latin typeface="Calibri"/>
            </a:endParaRPr>
          </a:p>
          <a:p>
            <a:pPr marL="343080" indent="-342720">
              <a:lnSpc>
                <a:spcPct val="100000"/>
              </a:lnSpc>
              <a:spcBef>
                <a:spcPts val="380"/>
              </a:spcBef>
              <a:buClr>
                <a:srgbClr val="595959"/>
              </a:buClr>
              <a:buFont typeface="Arial"/>
              <a:buChar char="•"/>
            </a:pPr>
            <a:r>
              <a:rPr b="0" lang="en-US" sz="1900" spc="-1" strike="noStrike">
                <a:solidFill>
                  <a:srgbClr val="595959"/>
                </a:solidFill>
                <a:uFill>
                  <a:solidFill>
                    <a:srgbClr val="ffffff"/>
                  </a:solidFill>
                </a:uFill>
                <a:latin typeface="Cambria"/>
              </a:rPr>
              <a:t>e-Belgelerin Kağıt Olarak Düzenlenmesi ya da Hiç Düzenlenmemesi</a:t>
            </a:r>
            <a:endParaRPr b="0" lang="en-US" sz="1900" spc="-1" strike="noStrike">
              <a:solidFill>
                <a:srgbClr val="000000"/>
              </a:solidFill>
              <a:uFill>
                <a:solidFill>
                  <a:srgbClr val="ffffff"/>
                </a:solidFill>
              </a:uFill>
              <a:latin typeface="Calibri"/>
            </a:endParaRPr>
          </a:p>
          <a:p>
            <a:pPr marL="343080" indent="-342720">
              <a:lnSpc>
                <a:spcPct val="100000"/>
              </a:lnSpc>
              <a:spcBef>
                <a:spcPts val="380"/>
              </a:spcBef>
              <a:buClr>
                <a:srgbClr val="595959"/>
              </a:buClr>
              <a:buFont typeface="Arial"/>
              <a:buChar char="•"/>
            </a:pPr>
            <a:r>
              <a:rPr b="0" lang="en-US" sz="1900" spc="-1" strike="noStrike">
                <a:solidFill>
                  <a:srgbClr val="595959"/>
                </a:solidFill>
                <a:uFill>
                  <a:solidFill>
                    <a:srgbClr val="ffffff"/>
                  </a:solidFill>
                </a:uFill>
                <a:latin typeface="Cambria"/>
              </a:rPr>
              <a:t>e-Belgelerin Raporlanması</a:t>
            </a:r>
            <a:endParaRPr b="0" lang="en-US" sz="1900" spc="-1" strike="noStrike">
              <a:solidFill>
                <a:srgbClr val="000000"/>
              </a:solidFill>
              <a:uFill>
                <a:solidFill>
                  <a:srgbClr val="ffffff"/>
                </a:solidFill>
              </a:uFill>
              <a:latin typeface="Calibri"/>
            </a:endParaRPr>
          </a:p>
          <a:p>
            <a:pPr marL="343080" indent="-342720">
              <a:lnSpc>
                <a:spcPct val="100000"/>
              </a:lnSpc>
              <a:spcBef>
                <a:spcPts val="380"/>
              </a:spcBef>
              <a:buClr>
                <a:srgbClr val="595959"/>
              </a:buClr>
              <a:buFont typeface="Arial"/>
              <a:buChar char="•"/>
            </a:pPr>
            <a:r>
              <a:rPr b="0" lang="en-US" sz="1900" spc="-1" strike="noStrike">
                <a:solidFill>
                  <a:srgbClr val="595959"/>
                </a:solidFill>
                <a:uFill>
                  <a:solidFill>
                    <a:srgbClr val="ffffff"/>
                  </a:solidFill>
                </a:uFill>
                <a:latin typeface="Cambria"/>
              </a:rPr>
              <a:t>Muhafaza ve İbraz Yükümlüğü</a:t>
            </a:r>
            <a:endParaRPr b="0" lang="en-US" sz="1900" spc="-1" strike="noStrike">
              <a:solidFill>
                <a:srgbClr val="000000"/>
              </a:solidFill>
              <a:uFill>
                <a:solidFill>
                  <a:srgbClr val="ffffff"/>
                </a:solidFill>
              </a:uFill>
              <a:latin typeface="Calibri"/>
            </a:endParaRPr>
          </a:p>
          <a:p>
            <a:pPr marL="343080" indent="-342720">
              <a:lnSpc>
                <a:spcPct val="100000"/>
              </a:lnSpc>
              <a:spcBef>
                <a:spcPts val="380"/>
              </a:spcBef>
              <a:buClr>
                <a:srgbClr val="595959"/>
              </a:buClr>
              <a:buFont typeface="Arial"/>
              <a:buChar char="•"/>
            </a:pPr>
            <a:r>
              <a:rPr b="0" lang="en-US" sz="1900" spc="-1" strike="noStrike">
                <a:solidFill>
                  <a:srgbClr val="595959"/>
                </a:solidFill>
                <a:uFill>
                  <a:solidFill>
                    <a:srgbClr val="ffffff"/>
                  </a:solidFill>
                </a:uFill>
                <a:latin typeface="Cambria"/>
              </a:rPr>
              <a:t>Diğer Hususlar</a:t>
            </a:r>
            <a:endParaRPr b="0" lang="en-US" sz="1900" spc="-1" strike="noStrike">
              <a:solidFill>
                <a:srgbClr val="000000"/>
              </a:solidFill>
              <a:uFill>
                <a:solidFill>
                  <a:srgbClr val="ffffff"/>
                </a:solidFill>
              </a:uFill>
              <a:latin typeface="Calibri"/>
            </a:endParaRPr>
          </a:p>
          <a:p>
            <a:pPr marL="343080" indent="-342720">
              <a:lnSpc>
                <a:spcPct val="100000"/>
              </a:lnSpc>
              <a:spcBef>
                <a:spcPts val="380"/>
              </a:spcBef>
              <a:buClr>
                <a:srgbClr val="595959"/>
              </a:buClr>
              <a:buFont typeface="Arial"/>
              <a:buChar char="•"/>
            </a:pPr>
            <a:r>
              <a:rPr b="0" lang="en-US" sz="1900" spc="-1" strike="noStrike">
                <a:solidFill>
                  <a:srgbClr val="595959"/>
                </a:solidFill>
                <a:uFill>
                  <a:solidFill>
                    <a:srgbClr val="ffffff"/>
                  </a:solidFill>
                </a:uFill>
                <a:latin typeface="Cambria"/>
              </a:rPr>
              <a:t>e-Defter Uygulamasındaki Yenilikler</a:t>
            </a:r>
            <a:endParaRPr b="0" lang="en-US" sz="1900" spc="-1" strike="noStrike">
              <a:solidFill>
                <a:srgbClr val="000000"/>
              </a:solidFill>
              <a:uFill>
                <a:solidFill>
                  <a:srgbClr val="ffffff"/>
                </a:solidFill>
              </a:uFill>
              <a:latin typeface="Calibri"/>
            </a:endParaRPr>
          </a:p>
          <a:p>
            <a:pPr marL="343080" indent="-342720">
              <a:lnSpc>
                <a:spcPct val="100000"/>
              </a:lnSpc>
              <a:spcBef>
                <a:spcPts val="380"/>
              </a:spcBef>
              <a:buClr>
                <a:srgbClr val="595959"/>
              </a:buClr>
              <a:buFont typeface="Arial"/>
              <a:buChar char="•"/>
            </a:pPr>
            <a:r>
              <a:rPr b="0" lang="en-US" sz="1900" spc="-1" strike="noStrike">
                <a:solidFill>
                  <a:srgbClr val="595959"/>
                </a:solidFill>
                <a:uFill>
                  <a:solidFill>
                    <a:srgbClr val="ffffff"/>
                  </a:solidFill>
                </a:uFill>
                <a:latin typeface="Cambria"/>
              </a:rPr>
              <a:t>e-Defter Uygulaması</a:t>
            </a:r>
            <a:endParaRPr b="0" lang="en-US" sz="1900" spc="-1" strike="noStrike">
              <a:solidFill>
                <a:srgbClr val="000000"/>
              </a:solidFill>
              <a:uFill>
                <a:solidFill>
                  <a:srgbClr val="ffffff"/>
                </a:solidFill>
              </a:uFill>
              <a:latin typeface="Calibri"/>
            </a:endParaRPr>
          </a:p>
          <a:p>
            <a:pPr marL="343080" indent="-342720">
              <a:lnSpc>
                <a:spcPct val="100000"/>
              </a:lnSpc>
              <a:spcBef>
                <a:spcPts val="380"/>
              </a:spcBef>
              <a:buClr>
                <a:srgbClr val="595959"/>
              </a:buClr>
              <a:buFont typeface="Arial"/>
              <a:buChar char="•"/>
            </a:pPr>
            <a:r>
              <a:rPr b="0" lang="en-US" sz="1900" spc="-1" strike="noStrike">
                <a:solidFill>
                  <a:srgbClr val="595959"/>
                </a:solidFill>
                <a:uFill>
                  <a:solidFill>
                    <a:srgbClr val="ffffff"/>
                  </a:solidFill>
                </a:uFill>
                <a:latin typeface="Cambria"/>
              </a:rPr>
              <a:t>Özellikli Sorular/Cevaplar</a:t>
            </a:r>
            <a:endParaRPr b="0" lang="en-US" sz="1900" spc="-1" strike="noStrike">
              <a:solidFill>
                <a:srgbClr val="000000"/>
              </a:solidFill>
              <a:uFill>
                <a:solidFill>
                  <a:srgbClr val="ffffff"/>
                </a:solidFill>
              </a:uFill>
              <a:latin typeface="Calibri"/>
            </a:endParaRPr>
          </a:p>
        </p:txBody>
      </p:sp>
    </p:spTree>
  </p:cSld>
  <p:transition spd="slow">
    <p:push dir="d"/>
  </p:transition>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TextShape 1"/>
          <p:cNvSpPr txBox="1"/>
          <p:nvPr/>
        </p:nvSpPr>
        <p:spPr>
          <a:xfrm>
            <a:off x="2304360" y="2286000"/>
            <a:ext cx="6545160" cy="725040"/>
          </a:xfrm>
          <a:prstGeom prst="rect">
            <a:avLst/>
          </a:prstGeom>
          <a:noFill/>
          <a:ln>
            <a:noFill/>
          </a:ln>
        </p:spPr>
        <p:txBody>
          <a:bodyPr anchor="ctr"/>
          <a:p>
            <a:pPr>
              <a:lnSpc>
                <a:spcPct val="100000"/>
              </a:lnSpc>
            </a:pPr>
            <a:r>
              <a:rPr b="1" lang="en-US" sz="4000" spc="-1" strike="noStrike">
                <a:solidFill>
                  <a:srgbClr val="002060"/>
                </a:solidFill>
                <a:uFill>
                  <a:solidFill>
                    <a:srgbClr val="ffffff"/>
                  </a:solidFill>
                </a:uFill>
                <a:latin typeface="Cambria"/>
              </a:rPr>
              <a:t>e-Arşiv Fatura Uygulaması</a:t>
            </a:r>
            <a:endParaRPr b="0" lang="en-US" sz="4000" spc="-1" strike="noStrike">
              <a:solidFill>
                <a:srgbClr val="000000"/>
              </a:solidFill>
              <a:uFill>
                <a:solidFill>
                  <a:srgbClr val="ffffff"/>
                </a:solidFill>
              </a:uFill>
              <a:latin typeface="Calibri"/>
            </a:endParaRPr>
          </a:p>
        </p:txBody>
      </p:sp>
    </p:spTree>
  </p:cSld>
  <p:transition spd="slow">
    <p:push dir="d"/>
  </p:transition>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TextShape 1"/>
          <p:cNvSpPr txBox="1"/>
          <p:nvPr/>
        </p:nvSpPr>
        <p:spPr>
          <a:xfrm>
            <a:off x="448920" y="92880"/>
            <a:ext cx="8245800" cy="763200"/>
          </a:xfrm>
          <a:prstGeom prst="rect">
            <a:avLst/>
          </a:prstGeom>
          <a:noFill/>
          <a:ln>
            <a:noFill/>
          </a:ln>
        </p:spPr>
        <p:txBody>
          <a:bodyPr anchor="ctr"/>
          <a:p>
            <a:pPr>
              <a:lnSpc>
                <a:spcPct val="100000"/>
              </a:lnSpc>
            </a:pPr>
            <a:r>
              <a:rPr b="1" lang="en-US" sz="3600" spc="-1" strike="noStrike">
                <a:solidFill>
                  <a:srgbClr val="002060"/>
                </a:solidFill>
                <a:uFill>
                  <a:solidFill>
                    <a:srgbClr val="ffffff"/>
                  </a:solidFill>
                </a:uFill>
                <a:latin typeface="Cambria"/>
              </a:rPr>
              <a:t>e-Arşiv Fatura Uygulaması (Genel olarak)</a:t>
            </a:r>
            <a:endParaRPr b="0" lang="en-US" sz="3600" spc="-1" strike="noStrike">
              <a:solidFill>
                <a:srgbClr val="000000"/>
              </a:solidFill>
              <a:uFill>
                <a:solidFill>
                  <a:srgbClr val="ffffff"/>
                </a:solidFill>
              </a:uFill>
              <a:latin typeface="Calibri"/>
            </a:endParaRPr>
          </a:p>
        </p:txBody>
      </p:sp>
      <p:sp>
        <p:nvSpPr>
          <p:cNvPr id="161"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e-Arşiv Fatura uygulamasına dahil olma izni alan mükellefler,     </a:t>
            </a:r>
            <a:r>
              <a:rPr b="1" lang="en-US" sz="2200" spc="-1" strike="noStrike">
                <a:solidFill>
                  <a:srgbClr val="376092"/>
                </a:solidFill>
                <a:uFill>
                  <a:solidFill>
                    <a:srgbClr val="ffffff"/>
                  </a:solidFill>
                </a:uFill>
                <a:latin typeface="Cambria"/>
              </a:rPr>
              <a:t>e-Fatura uygulamasına kayıtlı olmayan kullanıcılara </a:t>
            </a:r>
            <a:r>
              <a:rPr b="0" i="1" lang="en-US" sz="2200" spc="-1" strike="noStrike">
                <a:solidFill>
                  <a:srgbClr val="595959"/>
                </a:solidFill>
                <a:uFill>
                  <a:solidFill>
                    <a:srgbClr val="ffffff"/>
                  </a:solidFill>
                </a:uFill>
                <a:latin typeface="Cambria"/>
              </a:rPr>
              <a:t>(vergi mükellefleri veya vergi mükellefi olmayanlar) </a:t>
            </a:r>
            <a:r>
              <a:rPr b="0" lang="en-US" sz="2200" spc="-1" strike="noStrike">
                <a:solidFill>
                  <a:srgbClr val="595959"/>
                </a:solidFill>
                <a:uFill>
                  <a:solidFill>
                    <a:srgbClr val="ffffff"/>
                  </a:solidFill>
                </a:uFill>
                <a:latin typeface="Cambria"/>
              </a:rPr>
              <a:t>düzenleyecekleri faturaları da elektronik ortamda </a:t>
            </a:r>
            <a:r>
              <a:rPr b="1" lang="en-US" sz="2200" spc="-1" strike="noStrike">
                <a:solidFill>
                  <a:srgbClr val="376092"/>
                </a:solidFill>
                <a:uFill>
                  <a:solidFill>
                    <a:srgbClr val="ffffff"/>
                  </a:solidFill>
                </a:uFill>
                <a:latin typeface="Cambria"/>
              </a:rPr>
              <a:t>e-Arşiv Fatura </a:t>
            </a:r>
            <a:r>
              <a:rPr b="0" lang="en-US" sz="2200" spc="-1" strike="noStrike">
                <a:solidFill>
                  <a:srgbClr val="595959"/>
                </a:solidFill>
                <a:uFill>
                  <a:solidFill>
                    <a:srgbClr val="ffffff"/>
                  </a:solidFill>
                </a:uFill>
                <a:latin typeface="Cambria"/>
              </a:rPr>
              <a:t>olarak oluşturur,  alıcının talebine göre e-Arşiv Faturayı kağıt veya elektronik ortamda iletir ve düzenleyene ait nüshayı ise elektronik ortamda muhafaza ve ibraz ederler.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Elektronik ortamda oluşturulan faturanın, </a:t>
            </a:r>
            <a:r>
              <a:rPr b="1" lang="en-US" sz="2200" spc="-1" strike="noStrike">
                <a:solidFill>
                  <a:srgbClr val="376092"/>
                </a:solidFill>
                <a:uFill>
                  <a:solidFill>
                    <a:srgbClr val="ffffff"/>
                  </a:solidFill>
                </a:uFill>
                <a:latin typeface="Cambria"/>
              </a:rPr>
              <a:t>alıcısına kâğıt olarak gönderilen veya elektronik ortamda iletilen </a:t>
            </a:r>
            <a:r>
              <a:rPr b="0" lang="en-US" sz="2200" spc="-1" strike="noStrike">
                <a:solidFill>
                  <a:srgbClr val="595959"/>
                </a:solidFill>
                <a:uFill>
                  <a:solidFill>
                    <a:srgbClr val="ffffff"/>
                  </a:solidFill>
                </a:uFill>
                <a:latin typeface="Cambria"/>
              </a:rPr>
              <a:t>şekli </a:t>
            </a:r>
            <a:r>
              <a:rPr b="1" lang="en-US" sz="2200" spc="-1" strike="noStrike">
                <a:solidFill>
                  <a:srgbClr val="376092"/>
                </a:solidFill>
                <a:uFill>
                  <a:solidFill>
                    <a:srgbClr val="ffffff"/>
                  </a:solidFill>
                </a:uFill>
                <a:latin typeface="Cambria"/>
              </a:rPr>
              <a:t>belgenin aslı</a:t>
            </a:r>
            <a:r>
              <a:rPr b="0" lang="en-US" sz="2200" spc="-1" strike="noStrike">
                <a:solidFill>
                  <a:srgbClr val="595959"/>
                </a:solidFill>
                <a:uFill>
                  <a:solidFill>
                    <a:srgbClr val="ffffff"/>
                  </a:solidFill>
                </a:uFill>
                <a:latin typeface="Cambria"/>
              </a:rPr>
              <a:t>, düzenleyen tarafından muhafaza edilen </a:t>
            </a:r>
            <a:r>
              <a:rPr b="1" lang="en-US" sz="2200" spc="-1" strike="noStrike">
                <a:solidFill>
                  <a:srgbClr val="376092"/>
                </a:solidFill>
                <a:uFill>
                  <a:solidFill>
                    <a:srgbClr val="ffffff"/>
                  </a:solidFill>
                </a:uFill>
                <a:latin typeface="Cambria"/>
              </a:rPr>
              <a:t>elektronik hali ise ikinci nüsha </a:t>
            </a:r>
            <a:r>
              <a:rPr b="0" lang="en-US" sz="2200" spc="-1" strike="noStrike">
                <a:solidFill>
                  <a:srgbClr val="595959"/>
                </a:solidFill>
                <a:uFill>
                  <a:solidFill>
                    <a:srgbClr val="ffffff"/>
                  </a:solidFill>
                </a:uFill>
                <a:latin typeface="Cambria"/>
              </a:rPr>
              <a:t>hükmündedir. </a:t>
            </a:r>
            <a:endParaRPr b="0" lang="en-US" sz="2200" spc="-1" strike="noStrike">
              <a:solidFill>
                <a:srgbClr val="000000"/>
              </a:solidFill>
              <a:uFill>
                <a:solidFill>
                  <a:srgbClr val="ffffff"/>
                </a:solidFill>
              </a:uFill>
              <a:latin typeface="Calibri"/>
            </a:endParaRPr>
          </a:p>
          <a:p>
            <a:pPr>
              <a:lnSpc>
                <a:spcPct val="100000"/>
              </a:lnSpc>
              <a:spcBef>
                <a:spcPts val="99"/>
              </a:spcBef>
            </a:pPr>
            <a:endParaRPr b="0" lang="en-US" sz="2200" spc="-1" strike="noStrike">
              <a:solidFill>
                <a:srgbClr val="000000"/>
              </a:solidFill>
              <a:uFill>
                <a:solidFill>
                  <a:srgbClr val="ffffff"/>
                </a:solidFill>
              </a:uFill>
              <a:latin typeface="Calibri"/>
            </a:endParaRPr>
          </a:p>
        </p:txBody>
      </p:sp>
    </p:spTree>
  </p:cSld>
  <p:transition spd="slow">
    <p:push dir="d"/>
  </p:transition>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TextShape 1"/>
          <p:cNvSpPr txBox="1"/>
          <p:nvPr/>
        </p:nvSpPr>
        <p:spPr>
          <a:xfrm>
            <a:off x="448920" y="92880"/>
            <a:ext cx="8245800" cy="763200"/>
          </a:xfrm>
          <a:prstGeom prst="rect">
            <a:avLst/>
          </a:prstGeom>
          <a:noFill/>
          <a:ln>
            <a:noFill/>
          </a:ln>
        </p:spPr>
        <p:txBody>
          <a:bodyPr anchor="ctr"/>
          <a:p>
            <a:pPr>
              <a:lnSpc>
                <a:spcPct val="100000"/>
              </a:lnSpc>
            </a:pPr>
            <a:r>
              <a:rPr b="1" lang="en-US" sz="3600" spc="-1" strike="noStrike">
                <a:solidFill>
                  <a:srgbClr val="002060"/>
                </a:solidFill>
                <a:uFill>
                  <a:solidFill>
                    <a:srgbClr val="ffffff"/>
                  </a:solidFill>
                </a:uFill>
                <a:latin typeface="Cambria"/>
              </a:rPr>
              <a:t>e-Arşiv Fatura Uygulaması (Genel olarak)</a:t>
            </a:r>
            <a:endParaRPr b="0" lang="en-US" sz="3600" spc="-1" strike="noStrike">
              <a:solidFill>
                <a:srgbClr val="000000"/>
              </a:solidFill>
              <a:uFill>
                <a:solidFill>
                  <a:srgbClr val="ffffff"/>
                </a:solidFill>
              </a:uFill>
              <a:latin typeface="Calibri"/>
            </a:endParaRPr>
          </a:p>
        </p:txBody>
      </p:sp>
      <p:sp>
        <p:nvSpPr>
          <p:cNvPr id="163"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000" spc="-1" strike="noStrike">
                <a:solidFill>
                  <a:srgbClr val="595959"/>
                </a:solidFill>
                <a:uFill>
                  <a:solidFill>
                    <a:srgbClr val="ffffff"/>
                  </a:solidFill>
                </a:uFill>
                <a:latin typeface="Cambria"/>
              </a:rPr>
              <a:t>e-Arşiv Fatura uygulamasına kayıtlı mükelleflerin, istisnai durumlar haricinde, e-Fatura uygulamasına kayıtlı mükelleflere gerçekleştirmiş olduğu mal satışları ile hizmet ifalarında faturayı </a:t>
            </a:r>
            <a:r>
              <a:rPr b="1" lang="en-US" sz="2000" spc="-1" strike="noStrike">
                <a:solidFill>
                  <a:srgbClr val="376092"/>
                </a:solidFill>
                <a:uFill>
                  <a:solidFill>
                    <a:srgbClr val="ffffff"/>
                  </a:solidFill>
                </a:uFill>
                <a:latin typeface="Cambria"/>
              </a:rPr>
              <a:t>e-Fatura</a:t>
            </a:r>
            <a:r>
              <a:rPr b="1" lang="en-US" sz="2000" spc="-1" strike="noStrike">
                <a:solidFill>
                  <a:srgbClr val="595959"/>
                </a:solidFill>
                <a:uFill>
                  <a:solidFill>
                    <a:srgbClr val="ffffff"/>
                  </a:solidFill>
                </a:uFill>
                <a:latin typeface="Cambria"/>
              </a:rPr>
              <a:t> </a:t>
            </a:r>
            <a:r>
              <a:rPr b="0" lang="en-US" sz="2000" spc="-1" strike="noStrike">
                <a:solidFill>
                  <a:srgbClr val="595959"/>
                </a:solidFill>
                <a:uFill>
                  <a:solidFill>
                    <a:srgbClr val="ffffff"/>
                  </a:solidFill>
                </a:uFill>
                <a:latin typeface="Cambria"/>
              </a:rPr>
              <a:t>olarak,           e-Fatura uygulamasına kayıtlı olmayan vergi mükellefleri ile vergi mükellefi olmayanlara gerçekleştirmiş olduğu mal satışları ile hizmet ifalarında ise faturayı </a:t>
            </a:r>
            <a:r>
              <a:rPr b="1" lang="en-US" sz="2000" spc="-1" strike="noStrike">
                <a:solidFill>
                  <a:srgbClr val="376092"/>
                </a:solidFill>
                <a:uFill>
                  <a:solidFill>
                    <a:srgbClr val="ffffff"/>
                  </a:solidFill>
                </a:uFill>
                <a:latin typeface="Cambria"/>
              </a:rPr>
              <a:t>e-Arşiv Fatura </a:t>
            </a:r>
            <a:r>
              <a:rPr b="0" lang="en-US" sz="2000" spc="-1" strike="noStrike">
                <a:solidFill>
                  <a:srgbClr val="595959"/>
                </a:solidFill>
                <a:uFill>
                  <a:solidFill>
                    <a:srgbClr val="ffffff"/>
                  </a:solidFill>
                </a:uFill>
                <a:latin typeface="Cambria"/>
              </a:rPr>
              <a:t>olarak düzenlemeleri zorunludur. </a:t>
            </a:r>
            <a:r>
              <a:rPr b="0" lang="en-US" sz="2200" spc="-1" strike="noStrike">
                <a:solidFill>
                  <a:srgbClr val="595959"/>
                </a:solidFill>
                <a:uFill>
                  <a:solidFill>
                    <a:srgbClr val="ffffff"/>
                  </a:solidFill>
                </a:uFill>
                <a:latin typeface="Cambria"/>
              </a:rPr>
              <a:t> </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00"/>
              </a:spcBef>
              <a:buClr>
                <a:srgbClr val="595959"/>
              </a:buClr>
              <a:buFont typeface="Arial"/>
              <a:buChar char="•"/>
            </a:pPr>
            <a:r>
              <a:rPr b="0" lang="en-US" sz="2000" spc="-1" strike="noStrike">
                <a:solidFill>
                  <a:srgbClr val="595959"/>
                </a:solidFill>
                <a:uFill>
                  <a:solidFill>
                    <a:srgbClr val="ffffff"/>
                  </a:solidFill>
                </a:uFill>
                <a:latin typeface="Cambria"/>
              </a:rPr>
              <a:t>e-Arşiv Fatura uygulamasına  dahil olabilmek için e-Fatura uygulamasına dahil olunması, diğer teknik/idari hazırlıkların yapılması ve uygulamadan yararlanmaya yönelik yöntem ve başvuruya ilişkin süreçlerin tamamlanması gerekir.</a:t>
            </a:r>
            <a:endParaRPr b="0" lang="en-US" sz="2000" spc="-1" strike="noStrike">
              <a:solidFill>
                <a:srgbClr val="000000"/>
              </a:solidFill>
              <a:uFill>
                <a:solidFill>
                  <a:srgbClr val="ffffff"/>
                </a:solidFill>
              </a:uFill>
              <a:latin typeface="Calibri"/>
            </a:endParaRPr>
          </a:p>
          <a:p>
            <a:pPr>
              <a:lnSpc>
                <a:spcPct val="100000"/>
              </a:lnSpc>
              <a:spcBef>
                <a:spcPts val="99"/>
              </a:spcBef>
            </a:pPr>
            <a:endParaRPr b="0" lang="en-US" sz="2000" spc="-1" strike="noStrike">
              <a:solidFill>
                <a:srgbClr val="000000"/>
              </a:solidFill>
              <a:uFill>
                <a:solidFill>
                  <a:srgbClr val="ffffff"/>
                </a:solidFill>
              </a:uFill>
              <a:latin typeface="Calibri"/>
            </a:endParaRPr>
          </a:p>
        </p:txBody>
      </p:sp>
    </p:spTree>
  </p:cSld>
  <p:transition spd="slow">
    <p:push dir="d"/>
  </p:transition>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TextShape 1"/>
          <p:cNvSpPr txBox="1"/>
          <p:nvPr/>
        </p:nvSpPr>
        <p:spPr>
          <a:xfrm>
            <a:off x="448920" y="92880"/>
            <a:ext cx="82458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e-Arşiv Fatura Uygulaması (Kapsam)</a:t>
            </a:r>
            <a:endParaRPr b="0" lang="en-US" sz="3200" spc="-1" strike="noStrike">
              <a:solidFill>
                <a:srgbClr val="000000"/>
              </a:solidFill>
              <a:uFill>
                <a:solidFill>
                  <a:srgbClr val="ffffff"/>
                </a:solidFill>
              </a:uFill>
              <a:latin typeface="Calibri"/>
            </a:endParaRPr>
          </a:p>
        </p:txBody>
      </p:sp>
      <p:sp>
        <p:nvSpPr>
          <p:cNvPr id="165" name="TextShape 2"/>
          <p:cNvSpPr txBox="1"/>
          <p:nvPr/>
        </p:nvSpPr>
        <p:spPr>
          <a:xfrm>
            <a:off x="448920" y="1091160"/>
            <a:ext cx="8245800" cy="4052160"/>
          </a:xfrm>
          <a:prstGeom prst="rect">
            <a:avLst/>
          </a:prstGeom>
          <a:noFill/>
          <a:ln>
            <a:noFill/>
          </a:ln>
        </p:spPr>
        <p:txBody>
          <a:bodyPr/>
          <a:p>
            <a:pPr marL="343080" indent="-342720" algn="just">
              <a:lnSpc>
                <a:spcPct val="100000"/>
              </a:lnSpc>
              <a:spcBef>
                <a:spcPts val="340"/>
              </a:spcBef>
              <a:buClr>
                <a:srgbClr val="376092"/>
              </a:buClr>
              <a:buFont typeface="Arial"/>
              <a:buChar char="•"/>
            </a:pPr>
            <a:r>
              <a:rPr b="1" lang="en-US" sz="1700" spc="-1" strike="noStrike">
                <a:solidFill>
                  <a:srgbClr val="376092"/>
                </a:solidFill>
                <a:uFill>
                  <a:solidFill>
                    <a:srgbClr val="ffffff"/>
                  </a:solidFill>
                </a:uFill>
                <a:latin typeface="Cambria"/>
              </a:rPr>
              <a:t>e-Fatura uygulamasına </a:t>
            </a:r>
            <a:r>
              <a:rPr b="0" lang="en-US" sz="1700" spc="-1" strike="noStrike">
                <a:solidFill>
                  <a:srgbClr val="595959"/>
                </a:solidFill>
                <a:uFill>
                  <a:solidFill>
                    <a:srgbClr val="ffffff"/>
                  </a:solidFill>
                </a:uFill>
                <a:latin typeface="Cambria"/>
              </a:rPr>
              <a:t>dahil olma </a:t>
            </a:r>
            <a:r>
              <a:rPr b="1" lang="en-US" sz="1700" spc="-1" strike="noStrike">
                <a:solidFill>
                  <a:srgbClr val="376092"/>
                </a:solidFill>
                <a:uFill>
                  <a:solidFill>
                    <a:srgbClr val="ffffff"/>
                  </a:solidFill>
                </a:uFill>
                <a:latin typeface="Cambria"/>
              </a:rPr>
              <a:t>zorunluluğu bulunan </a:t>
            </a:r>
            <a:r>
              <a:rPr b="0" lang="en-US" sz="1700" spc="-1" strike="noStrike">
                <a:solidFill>
                  <a:srgbClr val="595959"/>
                </a:solidFill>
                <a:uFill>
                  <a:solidFill>
                    <a:srgbClr val="ffffff"/>
                  </a:solidFill>
                </a:uFill>
                <a:latin typeface="Cambria"/>
              </a:rPr>
              <a:t>mükellefler ile </a:t>
            </a:r>
            <a:r>
              <a:rPr b="1" lang="en-US" sz="1700" spc="-1" strike="noStrike">
                <a:solidFill>
                  <a:srgbClr val="376092"/>
                </a:solidFill>
                <a:uFill>
                  <a:solidFill>
                    <a:srgbClr val="ffffff"/>
                  </a:solidFill>
                </a:uFill>
                <a:latin typeface="Cambria"/>
              </a:rPr>
              <a:t>isteğe bağlı</a:t>
            </a:r>
            <a:r>
              <a:rPr b="0" lang="en-US" sz="1700" spc="-1" strike="noStrike">
                <a:solidFill>
                  <a:srgbClr val="595959"/>
                </a:solidFill>
                <a:uFill>
                  <a:solidFill>
                    <a:srgbClr val="ffffff"/>
                  </a:solidFill>
                </a:uFill>
                <a:latin typeface="Cambria"/>
              </a:rPr>
              <a:t> olarak e-Fatura uygulamasına geçmiş olan mükellefler (faaliyetleri gereği fatura yerine geçen diğer belgeler düzenleyenler hariç) </a:t>
            </a:r>
            <a:r>
              <a:rPr b="1" lang="en-US" sz="1700" spc="-1" strike="noStrike">
                <a:solidFill>
                  <a:srgbClr val="376092"/>
                </a:solidFill>
                <a:uFill>
                  <a:solidFill>
                    <a:srgbClr val="ffffff"/>
                  </a:solidFill>
                </a:uFill>
                <a:latin typeface="Cambria"/>
              </a:rPr>
              <a:t>1/1/2020</a:t>
            </a:r>
            <a:r>
              <a:rPr b="0" lang="en-US" sz="1700" spc="-1" strike="noStrike">
                <a:solidFill>
                  <a:srgbClr val="595959"/>
                </a:solidFill>
                <a:uFill>
                  <a:solidFill>
                    <a:srgbClr val="ffffff"/>
                  </a:solidFill>
                </a:uFill>
                <a:latin typeface="Cambria"/>
              </a:rPr>
              <a:t> tarihinden itibaren</a:t>
            </a:r>
            <a:endParaRPr b="0" lang="en-US" sz="1700" spc="-1" strike="noStrike">
              <a:solidFill>
                <a:srgbClr val="000000"/>
              </a:solidFill>
              <a:uFill>
                <a:solidFill>
                  <a:srgbClr val="ffffff"/>
                </a:solidFill>
              </a:uFill>
              <a:latin typeface="Calibri"/>
            </a:endParaRPr>
          </a:p>
          <a:p>
            <a:pPr>
              <a:lnSpc>
                <a:spcPct val="100000"/>
              </a:lnSpc>
              <a:spcBef>
                <a:spcPts val="99"/>
              </a:spcBef>
            </a:pPr>
            <a:endParaRPr b="0" lang="en-US" sz="1700" spc="-1" strike="noStrike">
              <a:solidFill>
                <a:srgbClr val="000000"/>
              </a:solidFill>
              <a:uFill>
                <a:solidFill>
                  <a:srgbClr val="ffffff"/>
                </a:solidFill>
              </a:uFill>
              <a:latin typeface="Calibri"/>
            </a:endParaRPr>
          </a:p>
          <a:p>
            <a:pPr marL="343080" indent="-342720" algn="just">
              <a:lnSpc>
                <a:spcPct val="100000"/>
              </a:lnSpc>
              <a:spcBef>
                <a:spcPts val="340"/>
              </a:spcBef>
              <a:buClr>
                <a:srgbClr val="595959"/>
              </a:buClr>
              <a:buFont typeface="Arial"/>
              <a:buChar char="•"/>
            </a:pPr>
            <a:r>
              <a:rPr b="0" lang="en-US" sz="1700" spc="-1" strike="noStrike">
                <a:solidFill>
                  <a:srgbClr val="595959"/>
                </a:solidFill>
                <a:uFill>
                  <a:solidFill>
                    <a:srgbClr val="ffffff"/>
                  </a:solidFill>
                </a:uFill>
                <a:latin typeface="Cambria"/>
              </a:rPr>
              <a:t>Tebliğin yayım tarihinden itibaren isteğe bağlı olarak ya da zorunlu olarak e-Fatura uygulamasına dahil olan mükellefler, </a:t>
            </a:r>
            <a:r>
              <a:rPr b="0" lang="en-US" sz="1700" spc="-1" strike="noStrike">
                <a:solidFill>
                  <a:srgbClr val="ff0000"/>
                </a:solidFill>
                <a:uFill>
                  <a:solidFill>
                    <a:srgbClr val="ffffff"/>
                  </a:solidFill>
                </a:uFill>
                <a:latin typeface="Cambria"/>
              </a:rPr>
              <a:t>e-Fatura uygulamasına geçiş süresinde</a:t>
            </a:r>
            <a:r>
              <a:rPr b="0" lang="en-US" sz="1700" spc="-1" strike="noStrike">
                <a:solidFill>
                  <a:srgbClr val="595959"/>
                </a:solidFill>
                <a:uFill>
                  <a:solidFill>
                    <a:srgbClr val="ffffff"/>
                  </a:solidFill>
                </a:uFill>
                <a:latin typeface="Cambria"/>
              </a:rPr>
              <a:t>,</a:t>
            </a:r>
            <a:endParaRPr b="0" lang="en-US" sz="1700" spc="-1" strike="noStrike">
              <a:solidFill>
                <a:srgbClr val="000000"/>
              </a:solidFill>
              <a:uFill>
                <a:solidFill>
                  <a:srgbClr val="ffffff"/>
                </a:solidFill>
              </a:uFill>
              <a:latin typeface="Calibri"/>
            </a:endParaRPr>
          </a:p>
          <a:p>
            <a:pPr>
              <a:lnSpc>
                <a:spcPct val="100000"/>
              </a:lnSpc>
              <a:spcBef>
                <a:spcPts val="99"/>
              </a:spcBef>
            </a:pPr>
            <a:endParaRPr b="0" lang="en-US" sz="1700" spc="-1" strike="noStrike">
              <a:solidFill>
                <a:srgbClr val="000000"/>
              </a:solidFill>
              <a:uFill>
                <a:solidFill>
                  <a:srgbClr val="ffffff"/>
                </a:solidFill>
              </a:uFill>
              <a:latin typeface="Calibri"/>
            </a:endParaRPr>
          </a:p>
          <a:p>
            <a:pPr marL="343080" indent="-342720" algn="just">
              <a:lnSpc>
                <a:spcPct val="100000"/>
              </a:lnSpc>
              <a:spcBef>
                <a:spcPts val="340"/>
              </a:spcBef>
              <a:buClr>
                <a:srgbClr val="595959"/>
              </a:buClr>
              <a:buFont typeface="Arial"/>
              <a:buChar char="•"/>
            </a:pPr>
            <a:r>
              <a:rPr b="0" lang="en-US" sz="1700" spc="-1" strike="noStrike">
                <a:solidFill>
                  <a:srgbClr val="595959"/>
                </a:solidFill>
                <a:uFill>
                  <a:solidFill>
                    <a:srgbClr val="ffffff"/>
                  </a:solidFill>
                </a:uFill>
                <a:latin typeface="Cambria"/>
              </a:rPr>
              <a:t>Elektronik ticaret ortamını sağlayan gerçek ya da tüzel kişi </a:t>
            </a:r>
            <a:r>
              <a:rPr b="1" lang="en-US" sz="1700" spc="-1" strike="noStrike">
                <a:solidFill>
                  <a:srgbClr val="376092"/>
                </a:solidFill>
                <a:uFill>
                  <a:solidFill>
                    <a:srgbClr val="ffffff"/>
                  </a:solidFill>
                </a:uFill>
                <a:latin typeface="Cambria"/>
              </a:rPr>
              <a:t>aracı hizmet sağlayıcıları</a:t>
            </a:r>
            <a:r>
              <a:rPr b="0" lang="en-US" sz="1700" spc="-1" strike="noStrike">
                <a:solidFill>
                  <a:srgbClr val="595959"/>
                </a:solidFill>
                <a:uFill>
                  <a:solidFill>
                    <a:srgbClr val="ffffff"/>
                  </a:solidFill>
                </a:uFill>
                <a:latin typeface="Cambria"/>
              </a:rPr>
              <a:t>, internet ortamında gerçek ve tüzel kişilere ait gayrimenkul, motorlu araç vasıtalarının satılmasına veya kiralanmasına ilişkin ilanları yayınlayan </a:t>
            </a:r>
            <a:r>
              <a:rPr b="1" lang="en-US" sz="1700" spc="-1" strike="noStrike">
                <a:solidFill>
                  <a:srgbClr val="376092"/>
                </a:solidFill>
                <a:uFill>
                  <a:solidFill>
                    <a:srgbClr val="ffffff"/>
                  </a:solidFill>
                </a:uFill>
                <a:latin typeface="Cambria"/>
              </a:rPr>
              <a:t>internet sitelerinin sahipleri veya işleticileri </a:t>
            </a:r>
            <a:r>
              <a:rPr b="0" lang="en-US" sz="1700" spc="-1" strike="noStrike">
                <a:solidFill>
                  <a:srgbClr val="595959"/>
                </a:solidFill>
                <a:uFill>
                  <a:solidFill>
                    <a:srgbClr val="ffffff"/>
                  </a:solidFill>
                </a:uFill>
                <a:latin typeface="Cambria"/>
              </a:rPr>
              <a:t>ile internet ortamında reklamların yayınlanmasına aracılık faaliyetinde bulunan </a:t>
            </a:r>
            <a:r>
              <a:rPr b="1" lang="en-US" sz="1700" spc="-1" strike="noStrike">
                <a:solidFill>
                  <a:srgbClr val="376092"/>
                </a:solidFill>
                <a:uFill>
                  <a:solidFill>
                    <a:srgbClr val="ffffff"/>
                  </a:solidFill>
                </a:uFill>
                <a:latin typeface="Cambria"/>
              </a:rPr>
              <a:t>internet reklamcılığı hizmet aracıları</a:t>
            </a:r>
            <a:r>
              <a:rPr b="0" lang="en-US" sz="1700" spc="-1" strike="noStrike">
                <a:solidFill>
                  <a:srgbClr val="595959"/>
                </a:solidFill>
                <a:uFill>
                  <a:solidFill>
                    <a:srgbClr val="ffffff"/>
                  </a:solidFill>
                </a:uFill>
                <a:latin typeface="Cambria"/>
              </a:rPr>
              <a:t>, </a:t>
            </a:r>
            <a:r>
              <a:rPr b="1" lang="en-US" sz="1700" spc="-1" strike="noStrike">
                <a:solidFill>
                  <a:srgbClr val="376092"/>
                </a:solidFill>
                <a:uFill>
                  <a:solidFill>
                    <a:srgbClr val="ffffff"/>
                  </a:solidFill>
                </a:uFill>
                <a:latin typeface="Cambria"/>
              </a:rPr>
              <a:t>1/1/2020 </a:t>
            </a:r>
            <a:r>
              <a:rPr b="0" lang="en-US" sz="1700" spc="-1" strike="noStrike">
                <a:solidFill>
                  <a:srgbClr val="595959"/>
                </a:solidFill>
                <a:uFill>
                  <a:solidFill>
                    <a:srgbClr val="ffffff"/>
                  </a:solidFill>
                </a:uFill>
                <a:latin typeface="Cambria"/>
              </a:rPr>
              <a:t>tarihinden itibaren (2020 ve müteakip hesap dönemlerinden itibaren bu işler ile iştigal etmek üzere işe başlayacak mükelleflerin ise </a:t>
            </a:r>
            <a:r>
              <a:rPr b="1" lang="en-US" sz="1700" spc="-1" strike="noStrike">
                <a:solidFill>
                  <a:srgbClr val="376092"/>
                </a:solidFill>
                <a:uFill>
                  <a:solidFill>
                    <a:srgbClr val="ffffff"/>
                  </a:solidFill>
                </a:uFill>
                <a:latin typeface="Cambria"/>
              </a:rPr>
              <a:t>işe başlama tarihinden itibaren 3 ay </a:t>
            </a:r>
            <a:r>
              <a:rPr b="0" lang="en-US" sz="1700" spc="-1" strike="noStrike">
                <a:solidFill>
                  <a:srgbClr val="595959"/>
                </a:solidFill>
                <a:uFill>
                  <a:solidFill>
                    <a:srgbClr val="ffffff"/>
                  </a:solidFill>
                </a:uFill>
                <a:latin typeface="Cambria"/>
              </a:rPr>
              <a:t>içinde)</a:t>
            </a:r>
            <a:endParaRPr b="0" lang="en-US" sz="1700" spc="-1" strike="noStrike">
              <a:solidFill>
                <a:srgbClr val="000000"/>
              </a:solidFill>
              <a:uFill>
                <a:solidFill>
                  <a:srgbClr val="ffffff"/>
                </a:solidFill>
              </a:uFill>
              <a:latin typeface="Calibri"/>
            </a:endParaRPr>
          </a:p>
        </p:txBody>
      </p:sp>
    </p:spTree>
  </p:cSld>
  <p:transition spd="slow">
    <p:push dir="d"/>
  </p:transition>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TextShape 1"/>
          <p:cNvSpPr txBox="1"/>
          <p:nvPr/>
        </p:nvSpPr>
        <p:spPr>
          <a:xfrm>
            <a:off x="448920" y="92880"/>
            <a:ext cx="82458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e-Arşiv Fatura Uygulaması (Kapsam)</a:t>
            </a:r>
            <a:endParaRPr b="0" lang="en-US" sz="3200" spc="-1" strike="noStrike">
              <a:solidFill>
                <a:srgbClr val="000000"/>
              </a:solidFill>
              <a:uFill>
                <a:solidFill>
                  <a:srgbClr val="ffffff"/>
                </a:solidFill>
              </a:uFill>
              <a:latin typeface="Calibri"/>
            </a:endParaRPr>
          </a:p>
        </p:txBody>
      </p:sp>
      <p:sp>
        <p:nvSpPr>
          <p:cNvPr id="167" name="TextShape 2"/>
          <p:cNvSpPr txBox="1"/>
          <p:nvPr/>
        </p:nvSpPr>
        <p:spPr>
          <a:xfrm>
            <a:off x="305280" y="856440"/>
            <a:ext cx="8253000" cy="4286520"/>
          </a:xfrm>
          <a:prstGeom prst="rect">
            <a:avLst/>
          </a:prstGeom>
          <a:solidFill>
            <a:srgbClr val="dce6f2"/>
          </a:solidFill>
          <a:ln>
            <a:noFill/>
          </a:ln>
        </p:spPr>
        <p:txBody>
          <a:bodyPr/>
          <a:p>
            <a:pPr marL="343080" indent="-342720" algn="just">
              <a:lnSpc>
                <a:spcPct val="100000"/>
              </a:lnSpc>
              <a:spcBef>
                <a:spcPts val="340"/>
              </a:spcBef>
              <a:buClr>
                <a:srgbClr val="376092"/>
              </a:buClr>
              <a:buFont typeface="Arial"/>
              <a:buChar char="•"/>
            </a:pPr>
            <a:r>
              <a:rPr b="1" lang="en-US" sz="1700" spc="-1" strike="noStrike">
                <a:solidFill>
                  <a:srgbClr val="376092"/>
                </a:solidFill>
                <a:uFill>
                  <a:solidFill>
                    <a:srgbClr val="ffffff"/>
                  </a:solidFill>
                </a:uFill>
                <a:latin typeface="Cambria"/>
              </a:rPr>
              <a:t>e-Arşiv Fatura uygulamasına dahil olmayan mükellefler</a:t>
            </a:r>
            <a:r>
              <a:rPr b="0" lang="en-US" sz="1700" spc="-1" strike="noStrike">
                <a:solidFill>
                  <a:srgbClr val="595959"/>
                </a:solidFill>
                <a:uFill>
                  <a:solidFill>
                    <a:srgbClr val="ffffff"/>
                  </a:solidFill>
                </a:uFill>
                <a:latin typeface="Cambria"/>
              </a:rPr>
              <a:t>ce, </a:t>
            </a:r>
            <a:r>
              <a:rPr b="1" lang="en-US" sz="1700" spc="-1" strike="noStrike">
                <a:solidFill>
                  <a:srgbClr val="376092"/>
                </a:solidFill>
                <a:uFill>
                  <a:solidFill>
                    <a:srgbClr val="ffffff"/>
                  </a:solidFill>
                </a:uFill>
                <a:latin typeface="Cambria"/>
              </a:rPr>
              <a:t>1/1/2020 tarihinden itibaren</a:t>
            </a:r>
            <a:r>
              <a:rPr b="0" lang="en-US" sz="1700" spc="-1" strike="noStrike">
                <a:solidFill>
                  <a:srgbClr val="595959"/>
                </a:solidFill>
                <a:uFill>
                  <a:solidFill>
                    <a:srgbClr val="ffffff"/>
                  </a:solidFill>
                </a:uFill>
                <a:latin typeface="Cambria"/>
              </a:rPr>
              <a:t> düzenlenecek faturaların, </a:t>
            </a:r>
            <a:r>
              <a:rPr b="1" lang="en-US" sz="1700" spc="-1" strike="noStrike">
                <a:solidFill>
                  <a:srgbClr val="376092"/>
                </a:solidFill>
                <a:uFill>
                  <a:solidFill>
                    <a:srgbClr val="ffffff"/>
                  </a:solidFill>
                </a:uFill>
                <a:latin typeface="Cambria"/>
              </a:rPr>
              <a:t>vergiler dahil</a:t>
            </a:r>
            <a:r>
              <a:rPr b="0" lang="en-US" sz="1700" spc="-1" strike="noStrike">
                <a:solidFill>
                  <a:srgbClr val="595959"/>
                </a:solidFill>
                <a:uFill>
                  <a:solidFill>
                    <a:srgbClr val="ffffff"/>
                  </a:solidFill>
                </a:uFill>
                <a:latin typeface="Cambria"/>
              </a:rPr>
              <a:t> toplam tutarının </a:t>
            </a:r>
            <a:r>
              <a:rPr b="1" lang="en-US" sz="1700" spc="-1" strike="noStrike">
                <a:solidFill>
                  <a:srgbClr val="376092"/>
                </a:solidFill>
                <a:uFill>
                  <a:solidFill>
                    <a:srgbClr val="ffffff"/>
                  </a:solidFill>
                </a:uFill>
                <a:latin typeface="Cambria"/>
              </a:rPr>
              <a:t>30 Bin TL</a:t>
            </a:r>
            <a:r>
              <a:rPr b="0" lang="en-US" sz="1700" spc="-1" strike="noStrike">
                <a:solidFill>
                  <a:srgbClr val="595959"/>
                </a:solidFill>
                <a:uFill>
                  <a:solidFill>
                    <a:srgbClr val="ffffff"/>
                  </a:solidFill>
                </a:uFill>
                <a:latin typeface="Cambria"/>
              </a:rPr>
              <a:t>’yi (</a:t>
            </a:r>
            <a:r>
              <a:rPr b="1" lang="en-US" sz="1700" spc="-1" strike="noStrike">
                <a:solidFill>
                  <a:srgbClr val="376092"/>
                </a:solidFill>
                <a:uFill>
                  <a:solidFill>
                    <a:srgbClr val="ffffff"/>
                  </a:solidFill>
                </a:uFill>
                <a:latin typeface="Cambria"/>
              </a:rPr>
              <a:t>vergi mükelleflerine düzenlenenler </a:t>
            </a:r>
            <a:r>
              <a:rPr b="0" lang="en-US" sz="1700" spc="-1" strike="noStrike">
                <a:solidFill>
                  <a:srgbClr val="595959"/>
                </a:solidFill>
                <a:uFill>
                  <a:solidFill>
                    <a:srgbClr val="ffffff"/>
                  </a:solidFill>
                </a:uFill>
                <a:latin typeface="Cambria"/>
              </a:rPr>
              <a:t>açısından </a:t>
            </a:r>
            <a:r>
              <a:rPr b="1" lang="en-US" sz="1700" spc="-1" strike="noStrike">
                <a:solidFill>
                  <a:srgbClr val="376092"/>
                </a:solidFill>
                <a:uFill>
                  <a:solidFill>
                    <a:srgbClr val="ffffff"/>
                  </a:solidFill>
                </a:uFill>
                <a:latin typeface="Cambria"/>
              </a:rPr>
              <a:t>vergiler dahil </a:t>
            </a:r>
            <a:r>
              <a:rPr b="0" lang="en-US" sz="1700" spc="-1" strike="noStrike">
                <a:solidFill>
                  <a:srgbClr val="595959"/>
                </a:solidFill>
                <a:uFill>
                  <a:solidFill>
                    <a:srgbClr val="ffffff"/>
                  </a:solidFill>
                </a:uFill>
                <a:latin typeface="Cambria"/>
              </a:rPr>
              <a:t>toplam tutarı </a:t>
            </a:r>
            <a:r>
              <a:rPr b="1" lang="en-US" sz="1700" spc="-1" strike="noStrike">
                <a:solidFill>
                  <a:srgbClr val="376092"/>
                </a:solidFill>
                <a:uFill>
                  <a:solidFill>
                    <a:srgbClr val="ffffff"/>
                  </a:solidFill>
                </a:uFill>
                <a:latin typeface="Cambria"/>
              </a:rPr>
              <a:t>5.000 TL</a:t>
            </a:r>
            <a:r>
              <a:rPr b="0" lang="en-US" sz="1700" spc="-1" strike="noStrike">
                <a:solidFill>
                  <a:srgbClr val="595959"/>
                </a:solidFill>
                <a:uFill>
                  <a:solidFill>
                    <a:srgbClr val="ffffff"/>
                  </a:solidFill>
                </a:uFill>
                <a:latin typeface="Cambria"/>
              </a:rPr>
              <a:t>’yi) aşması halinde, söz konusu faturaların, </a:t>
            </a:r>
            <a:r>
              <a:rPr b="1" lang="en-US" sz="1700" spc="-1" strike="noStrike">
                <a:solidFill>
                  <a:srgbClr val="376092"/>
                </a:solidFill>
                <a:uFill>
                  <a:solidFill>
                    <a:srgbClr val="ffffff"/>
                  </a:solidFill>
                </a:uFill>
                <a:latin typeface="Cambria"/>
              </a:rPr>
              <a:t>“e-Arşiv Fatura” </a:t>
            </a:r>
            <a:r>
              <a:rPr b="0" lang="en-US" sz="1700" spc="-1" strike="noStrike">
                <a:solidFill>
                  <a:srgbClr val="595959"/>
                </a:solidFill>
                <a:uFill>
                  <a:solidFill>
                    <a:srgbClr val="ffffff"/>
                  </a:solidFill>
                </a:uFill>
                <a:latin typeface="Cambria"/>
              </a:rPr>
              <a:t>olarak Başkanlıkça sunulan e-Belge düzenleme portali üzerinden düzenlenmesi zorunludur.</a:t>
            </a:r>
            <a:endParaRPr b="0" lang="en-US" sz="1700" spc="-1" strike="noStrike">
              <a:solidFill>
                <a:srgbClr val="000000"/>
              </a:solidFill>
              <a:uFill>
                <a:solidFill>
                  <a:srgbClr val="ffffff"/>
                </a:solidFill>
              </a:uFill>
              <a:latin typeface="Calibri"/>
            </a:endParaRPr>
          </a:p>
          <a:p>
            <a:pPr algn="just">
              <a:lnSpc>
                <a:spcPct val="100000"/>
              </a:lnSpc>
              <a:spcBef>
                <a:spcPts val="99"/>
              </a:spcBef>
            </a:pPr>
            <a:endParaRPr b="0" lang="en-US" sz="1700" spc="-1" strike="noStrike">
              <a:solidFill>
                <a:srgbClr val="000000"/>
              </a:solidFill>
              <a:uFill>
                <a:solidFill>
                  <a:srgbClr val="ffffff"/>
                </a:solidFill>
              </a:uFill>
              <a:latin typeface="Calibri"/>
            </a:endParaRPr>
          </a:p>
          <a:p>
            <a:pPr marL="343080" indent="-342720" algn="just">
              <a:lnSpc>
                <a:spcPct val="100000"/>
              </a:lnSpc>
              <a:spcBef>
                <a:spcPts val="340"/>
              </a:spcBef>
              <a:buClr>
                <a:srgbClr val="595959"/>
              </a:buClr>
              <a:buFont typeface="Arial"/>
              <a:buChar char="•"/>
            </a:pPr>
            <a:r>
              <a:rPr b="0" lang="en-US" sz="1700" spc="-1" strike="noStrike">
                <a:solidFill>
                  <a:srgbClr val="595959"/>
                </a:solidFill>
                <a:uFill>
                  <a:solidFill>
                    <a:srgbClr val="ffffff"/>
                  </a:solidFill>
                </a:uFill>
                <a:latin typeface="Cambria"/>
              </a:rPr>
              <a:t>Satıcı ve alıcının her ikisinin de e-Fatura uygulamasına kayıtlı kullanıcılar olması halinde, bunlar arasında düzenlenen faturaların tamamının e-Fatura olması gerekmektedir.</a:t>
            </a:r>
            <a:endParaRPr b="0" lang="en-US" sz="1700" spc="-1" strike="noStrike">
              <a:solidFill>
                <a:srgbClr val="000000"/>
              </a:solidFill>
              <a:uFill>
                <a:solidFill>
                  <a:srgbClr val="ffffff"/>
                </a:solidFill>
              </a:uFill>
              <a:latin typeface="Calibri"/>
            </a:endParaRPr>
          </a:p>
          <a:p>
            <a:pPr algn="just">
              <a:lnSpc>
                <a:spcPct val="100000"/>
              </a:lnSpc>
              <a:spcBef>
                <a:spcPts val="99"/>
              </a:spcBef>
            </a:pPr>
            <a:endParaRPr b="0" lang="en-US" sz="1700" spc="-1" strike="noStrike">
              <a:solidFill>
                <a:srgbClr val="000000"/>
              </a:solidFill>
              <a:uFill>
                <a:solidFill>
                  <a:srgbClr val="ffffff"/>
                </a:solidFill>
              </a:uFill>
              <a:latin typeface="Calibri"/>
            </a:endParaRPr>
          </a:p>
          <a:p>
            <a:pPr marL="343080" indent="-342720" algn="just">
              <a:lnSpc>
                <a:spcPct val="100000"/>
              </a:lnSpc>
              <a:spcBef>
                <a:spcPts val="340"/>
              </a:spcBef>
              <a:buClr>
                <a:srgbClr val="595959"/>
              </a:buClr>
              <a:buFont typeface="Arial"/>
              <a:buChar char="•"/>
            </a:pPr>
            <a:r>
              <a:rPr b="0" lang="en-US" sz="1700" spc="-1" strike="noStrike">
                <a:solidFill>
                  <a:srgbClr val="595959"/>
                </a:solidFill>
                <a:uFill>
                  <a:solidFill>
                    <a:srgbClr val="ffffff"/>
                  </a:solidFill>
                </a:uFill>
                <a:latin typeface="Cambria"/>
              </a:rPr>
              <a:t>Aynı günde aynı kişilere düzenlenen faturalar topluca birlikte değerlendirilecek olup, faturaların vergi dâhil tutar toplamının belirtilen tutarı aşması halinde, söz konusu faturaların e-Arşiv Fatura olarak düzenlenmesi ve alınması zorunluluğu bulunmaktadır.</a:t>
            </a:r>
            <a:endParaRPr b="0" lang="en-US" sz="1700" spc="-1" strike="noStrike">
              <a:solidFill>
                <a:srgbClr val="000000"/>
              </a:solidFill>
              <a:uFill>
                <a:solidFill>
                  <a:srgbClr val="ffffff"/>
                </a:solidFill>
              </a:uFill>
              <a:latin typeface="Calibri"/>
            </a:endParaRPr>
          </a:p>
          <a:p>
            <a:pPr marL="343080" indent="-342720" algn="just">
              <a:lnSpc>
                <a:spcPct val="100000"/>
              </a:lnSpc>
              <a:spcBef>
                <a:spcPts val="340"/>
              </a:spcBef>
              <a:buClr>
                <a:srgbClr val="595959"/>
              </a:buClr>
              <a:buFont typeface="Arial"/>
              <a:buChar char="•"/>
            </a:pPr>
            <a:r>
              <a:rPr b="0" lang="en-US" sz="1700" spc="-1" strike="noStrike">
                <a:solidFill>
                  <a:srgbClr val="595959"/>
                </a:solidFill>
                <a:uFill>
                  <a:solidFill>
                    <a:srgbClr val="ffffff"/>
                  </a:solidFill>
                </a:uFill>
                <a:latin typeface="Cambria"/>
              </a:rPr>
              <a:t>Uygulamaya tamamen geçiş zorunluluğu getirmemektedir, sadece belirlenen tutarı aşan faturalar GİB’in e-Arşiv Fatura Portalinden düzenlenmesi gerekmektedir.</a:t>
            </a:r>
            <a:endParaRPr b="0" lang="en-US" sz="1700" spc="-1" strike="noStrike">
              <a:solidFill>
                <a:srgbClr val="000000"/>
              </a:solidFill>
              <a:uFill>
                <a:solidFill>
                  <a:srgbClr val="ffffff"/>
                </a:solidFill>
              </a:uFill>
              <a:latin typeface="Calibri"/>
            </a:endParaRPr>
          </a:p>
        </p:txBody>
      </p:sp>
    </p:spTree>
  </p:cSld>
  <p:transition spd="slow">
    <p:push dir="d"/>
  </p:transition>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TextShape 1"/>
          <p:cNvSpPr txBox="1"/>
          <p:nvPr/>
        </p:nvSpPr>
        <p:spPr>
          <a:xfrm>
            <a:off x="448920" y="92880"/>
            <a:ext cx="82458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e-Arşiv Fatura Uygulaması (Kapsam)</a:t>
            </a:r>
            <a:endParaRPr b="0" lang="en-US" sz="3200" spc="-1" strike="noStrike">
              <a:solidFill>
                <a:srgbClr val="000000"/>
              </a:solidFill>
              <a:uFill>
                <a:solidFill>
                  <a:srgbClr val="ffffff"/>
                </a:solidFill>
              </a:uFill>
              <a:latin typeface="Calibri"/>
            </a:endParaRPr>
          </a:p>
        </p:txBody>
      </p:sp>
      <p:sp>
        <p:nvSpPr>
          <p:cNvPr id="169" name="TextShape 2"/>
          <p:cNvSpPr txBox="1"/>
          <p:nvPr/>
        </p:nvSpPr>
        <p:spPr>
          <a:xfrm>
            <a:off x="448920" y="1091160"/>
            <a:ext cx="8245800" cy="4052160"/>
          </a:xfrm>
          <a:prstGeom prst="rect">
            <a:avLst/>
          </a:prstGeom>
          <a:noFill/>
          <a:ln>
            <a:noFill/>
          </a:ln>
        </p:spPr>
        <p:txBody>
          <a:bodyPr/>
          <a:p>
            <a:pPr marL="343080" indent="-342720">
              <a:lnSpc>
                <a:spcPct val="100000"/>
              </a:lnSpc>
              <a:spcBef>
                <a:spcPts val="400"/>
              </a:spcBef>
              <a:buClr>
                <a:srgbClr val="376092"/>
              </a:buClr>
              <a:buFont typeface="Arial"/>
              <a:buChar char="•"/>
            </a:pPr>
            <a:r>
              <a:rPr b="1" lang="en-US" sz="2000" spc="-1" strike="noStrike">
                <a:solidFill>
                  <a:srgbClr val="376092"/>
                </a:solidFill>
                <a:uFill>
                  <a:solidFill>
                    <a:srgbClr val="ffffff"/>
                  </a:solidFill>
                </a:uFill>
                <a:latin typeface="Cambria"/>
              </a:rPr>
              <a:t>Analiz veya inceleme çalışmaları </a:t>
            </a:r>
            <a:r>
              <a:rPr b="0" lang="en-US" sz="2000" spc="-1" strike="noStrike">
                <a:solidFill>
                  <a:srgbClr val="595959"/>
                </a:solidFill>
                <a:uFill>
                  <a:solidFill>
                    <a:srgbClr val="ffffff"/>
                  </a:solidFill>
                </a:uFill>
                <a:latin typeface="Cambria"/>
              </a:rPr>
              <a:t>neticesinde </a:t>
            </a:r>
            <a:r>
              <a:rPr b="1" lang="en-US" sz="2000" spc="-1" strike="noStrike">
                <a:solidFill>
                  <a:srgbClr val="376092"/>
                </a:solidFill>
                <a:uFill>
                  <a:solidFill>
                    <a:srgbClr val="ffffff"/>
                  </a:solidFill>
                </a:uFill>
                <a:latin typeface="Cambria"/>
              </a:rPr>
              <a:t>riskli ya da vergiye uyum düzeyi düşük</a:t>
            </a:r>
            <a:r>
              <a:rPr b="0" lang="en-US" sz="2000" spc="-1" strike="noStrike">
                <a:solidFill>
                  <a:srgbClr val="595959"/>
                </a:solidFill>
                <a:uFill>
                  <a:solidFill>
                    <a:srgbClr val="ffffff"/>
                  </a:solidFill>
                </a:uFill>
                <a:latin typeface="Cambria"/>
              </a:rPr>
              <a:t> olduğu tespit edilen mükellefler (yazılı bildirim yapılmak ve en az 3 ay süre verilmek koşuluyla)</a:t>
            </a:r>
            <a:endParaRPr b="0" lang="en-US" sz="2000" spc="-1" strike="noStrike">
              <a:solidFill>
                <a:srgbClr val="000000"/>
              </a:solidFill>
              <a:uFill>
                <a:solidFill>
                  <a:srgbClr val="ffffff"/>
                </a:solidFill>
              </a:uFill>
              <a:latin typeface="Calibri"/>
            </a:endParaRPr>
          </a:p>
          <a:p>
            <a:pPr>
              <a:lnSpc>
                <a:spcPct val="100000"/>
              </a:lnSpc>
              <a:spcBef>
                <a:spcPts val="340"/>
              </a:spcBef>
            </a:pPr>
            <a:endParaRPr b="0" lang="en-US" sz="2000" spc="-1" strike="noStrike">
              <a:solidFill>
                <a:srgbClr val="000000"/>
              </a:solidFill>
              <a:uFill>
                <a:solidFill>
                  <a:srgbClr val="ffffff"/>
                </a:solidFill>
              </a:uFill>
              <a:latin typeface="Calibri"/>
            </a:endParaRPr>
          </a:p>
        </p:txBody>
      </p:sp>
    </p:spTree>
  </p:cSld>
  <p:transition spd="slow">
    <p:push dir="d"/>
  </p:transition>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TextShape 1"/>
          <p:cNvSpPr txBox="1"/>
          <p:nvPr/>
        </p:nvSpPr>
        <p:spPr>
          <a:xfrm>
            <a:off x="448920" y="92880"/>
            <a:ext cx="82458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e-Arşiv Fatura Uygulaması (İnternet Satışı)</a:t>
            </a:r>
            <a:endParaRPr b="0" lang="en-US" sz="3200" spc="-1" strike="noStrike">
              <a:solidFill>
                <a:srgbClr val="000000"/>
              </a:solidFill>
              <a:uFill>
                <a:solidFill>
                  <a:srgbClr val="ffffff"/>
                </a:solidFill>
              </a:uFill>
              <a:latin typeface="Calibri"/>
            </a:endParaRPr>
          </a:p>
        </p:txBody>
      </p:sp>
      <p:sp>
        <p:nvSpPr>
          <p:cNvPr id="171" name="TextShape 2"/>
          <p:cNvSpPr txBox="1"/>
          <p:nvPr/>
        </p:nvSpPr>
        <p:spPr>
          <a:xfrm>
            <a:off x="448920" y="1091160"/>
            <a:ext cx="8245800" cy="4052160"/>
          </a:xfrm>
          <a:prstGeom prst="rect">
            <a:avLst/>
          </a:prstGeom>
          <a:noFill/>
          <a:ln>
            <a:noFill/>
          </a:ln>
        </p:spPr>
        <p:txBody>
          <a:bodyPr/>
          <a:p>
            <a:pPr marL="343080" indent="-342720" algn="just">
              <a:lnSpc>
                <a:spcPct val="100000"/>
              </a:lnSpc>
              <a:spcBef>
                <a:spcPts val="400"/>
              </a:spcBef>
              <a:buClr>
                <a:srgbClr val="595959"/>
              </a:buClr>
              <a:buFont typeface="Arial"/>
              <a:buChar char="•"/>
            </a:pPr>
            <a:r>
              <a:rPr b="0" lang="en-US" sz="2000" spc="-1" strike="noStrike">
                <a:solidFill>
                  <a:srgbClr val="595959"/>
                </a:solidFill>
                <a:uFill>
                  <a:solidFill>
                    <a:srgbClr val="ffffff"/>
                  </a:solidFill>
                </a:uFill>
                <a:latin typeface="Cambria"/>
              </a:rPr>
              <a:t> </a:t>
            </a:r>
            <a:r>
              <a:rPr b="0" lang="en-US" sz="2000" spc="-1" strike="noStrike">
                <a:solidFill>
                  <a:srgbClr val="595959"/>
                </a:solidFill>
                <a:uFill>
                  <a:solidFill>
                    <a:srgbClr val="ffffff"/>
                  </a:solidFill>
                </a:uFill>
                <a:latin typeface="Cambria"/>
              </a:rPr>
              <a:t>e-Arşiv Fatura uygulamasına dahil olup </a:t>
            </a:r>
            <a:r>
              <a:rPr b="1" lang="en-US" sz="2000" spc="-1" strike="noStrike">
                <a:solidFill>
                  <a:srgbClr val="376092"/>
                </a:solidFill>
                <a:uFill>
                  <a:solidFill>
                    <a:srgbClr val="ffffff"/>
                  </a:solidFill>
                </a:uFill>
                <a:latin typeface="Cambria"/>
              </a:rPr>
              <a:t>internet üzerinden mal ve hizmet satışı yapanlar</a:t>
            </a:r>
            <a:r>
              <a:rPr b="0" lang="en-US" sz="2000" spc="-1" strike="noStrike">
                <a:solidFill>
                  <a:srgbClr val="595959"/>
                </a:solidFill>
                <a:uFill>
                  <a:solidFill>
                    <a:srgbClr val="ffffff"/>
                  </a:solidFill>
                </a:uFill>
                <a:latin typeface="Cambria"/>
              </a:rPr>
              <a:t>, yaptıkları satışlara ilişkin e-Arşiv Faturaları </a:t>
            </a:r>
            <a:r>
              <a:rPr b="1" lang="en-US" sz="2000" spc="-1" strike="noStrike">
                <a:solidFill>
                  <a:srgbClr val="376092"/>
                </a:solidFill>
                <a:uFill>
                  <a:solidFill>
                    <a:srgbClr val="ffffff"/>
                  </a:solidFill>
                </a:uFill>
                <a:latin typeface="Cambria"/>
              </a:rPr>
              <a:t>elektronik ortamda </a:t>
            </a:r>
            <a:r>
              <a:rPr b="0" lang="en-US" sz="2000" spc="-1" strike="noStrike">
                <a:solidFill>
                  <a:srgbClr val="595959"/>
                </a:solidFill>
                <a:uFill>
                  <a:solidFill>
                    <a:srgbClr val="ffffff"/>
                  </a:solidFill>
                </a:uFill>
                <a:latin typeface="Cambria"/>
              </a:rPr>
              <a:t>iletmek zorundadır. Söz konusu satışlarda </a:t>
            </a:r>
            <a:r>
              <a:rPr b="1" lang="en-US" sz="2000" spc="-1" strike="noStrike">
                <a:solidFill>
                  <a:srgbClr val="376092"/>
                </a:solidFill>
                <a:uFill>
                  <a:solidFill>
                    <a:srgbClr val="ffffff"/>
                  </a:solidFill>
                </a:uFill>
                <a:latin typeface="Cambria"/>
              </a:rPr>
              <a:t>irsaliye yerine geçen; e-Arşiv Faturanın kağıt çıktısı, ÖKC fatura bilgi fişi ya da sevk irsaliyesinin</a:t>
            </a:r>
            <a:r>
              <a:rPr b="0" lang="en-US" sz="2000" spc="-1" strike="noStrike">
                <a:solidFill>
                  <a:srgbClr val="595959"/>
                </a:solidFill>
                <a:uFill>
                  <a:solidFill>
                    <a:srgbClr val="ffffff"/>
                  </a:solidFill>
                </a:uFill>
                <a:latin typeface="Cambria"/>
              </a:rPr>
              <a:t> sevk edilen malın yanında bulunması gerekmektedir.</a:t>
            </a:r>
            <a:endParaRPr b="0" lang="en-US" sz="2000" spc="-1" strike="noStrike">
              <a:solidFill>
                <a:srgbClr val="000000"/>
              </a:solidFill>
              <a:uFill>
                <a:solidFill>
                  <a:srgbClr val="ffffff"/>
                </a:solidFill>
              </a:uFill>
              <a:latin typeface="Calibri"/>
            </a:endParaRPr>
          </a:p>
          <a:p>
            <a:pPr>
              <a:lnSpc>
                <a:spcPct val="100000"/>
              </a:lnSpc>
              <a:spcBef>
                <a:spcPts val="99"/>
              </a:spcBef>
            </a:pPr>
            <a:endParaRPr b="0" lang="en-US" sz="2000" spc="-1" strike="noStrike">
              <a:solidFill>
                <a:srgbClr val="000000"/>
              </a:solidFill>
              <a:uFill>
                <a:solidFill>
                  <a:srgbClr val="ffffff"/>
                </a:solidFill>
              </a:uFill>
              <a:latin typeface="Calibri"/>
            </a:endParaRPr>
          </a:p>
          <a:p>
            <a:pPr marL="343080" indent="-342720" algn="just">
              <a:lnSpc>
                <a:spcPct val="100000"/>
              </a:lnSpc>
              <a:spcBef>
                <a:spcPts val="400"/>
              </a:spcBef>
              <a:buClr>
                <a:srgbClr val="595959"/>
              </a:buClr>
              <a:buFont typeface="Arial"/>
              <a:buChar char="•"/>
            </a:pPr>
            <a:r>
              <a:rPr b="0" lang="en-US" sz="2000" spc="-1" strike="noStrike">
                <a:solidFill>
                  <a:srgbClr val="595959"/>
                </a:solidFill>
                <a:uFill>
                  <a:solidFill>
                    <a:srgbClr val="ffffff"/>
                  </a:solidFill>
                </a:uFill>
                <a:latin typeface="Cambria"/>
              </a:rPr>
              <a:t>e-Arşiv Fatura uygulamasına dahil olup, e-Fatura uygulamasına kayıtlı kullanıcılara internet üzerinden mal satışı yapanların bu kapsamdaki satışlarında, irsaliye yerine geçen; e-Fatura kağıt çıktısı, ÖKC fatura bilgi fişi ya da sevk irsaliyesinin sevk edilen malın yanında bulundurulması gerekmektedir.</a:t>
            </a:r>
            <a:endParaRPr b="0" lang="en-US" sz="2000" spc="-1" strike="noStrike">
              <a:solidFill>
                <a:srgbClr val="000000"/>
              </a:solidFill>
              <a:uFill>
                <a:solidFill>
                  <a:srgbClr val="ffffff"/>
                </a:solidFill>
              </a:uFill>
              <a:latin typeface="Calibri"/>
            </a:endParaRPr>
          </a:p>
        </p:txBody>
      </p:sp>
    </p:spTree>
  </p:cSld>
  <p:transition spd="slow">
    <p:push dir="d"/>
  </p:transition>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TextShape 1"/>
          <p:cNvSpPr txBox="1"/>
          <p:nvPr/>
        </p:nvSpPr>
        <p:spPr>
          <a:xfrm>
            <a:off x="2304360" y="2286000"/>
            <a:ext cx="6545160" cy="725040"/>
          </a:xfrm>
          <a:prstGeom prst="rect">
            <a:avLst/>
          </a:prstGeom>
          <a:noFill/>
          <a:ln>
            <a:noFill/>
          </a:ln>
        </p:spPr>
        <p:txBody>
          <a:bodyPr anchor="ctr"/>
          <a:p>
            <a:pPr>
              <a:lnSpc>
                <a:spcPct val="100000"/>
              </a:lnSpc>
            </a:pPr>
            <a:r>
              <a:rPr b="1" lang="en-US" sz="4000" spc="-1" strike="noStrike">
                <a:solidFill>
                  <a:srgbClr val="002060"/>
                </a:solidFill>
                <a:uFill>
                  <a:solidFill>
                    <a:srgbClr val="ffffff"/>
                  </a:solidFill>
                </a:uFill>
                <a:latin typeface="Cambria"/>
              </a:rPr>
              <a:t>e-İrsaliye Uygulaması</a:t>
            </a:r>
            <a:endParaRPr b="0" lang="en-US" sz="4000" spc="-1" strike="noStrike">
              <a:solidFill>
                <a:srgbClr val="000000"/>
              </a:solidFill>
              <a:uFill>
                <a:solidFill>
                  <a:srgbClr val="ffffff"/>
                </a:solidFill>
              </a:uFill>
              <a:latin typeface="Calibri"/>
            </a:endParaRPr>
          </a:p>
        </p:txBody>
      </p:sp>
    </p:spTree>
  </p:cSld>
  <p:transition spd="slow">
    <p:push dir="l"/>
  </p:transition>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TextShape 1"/>
          <p:cNvSpPr txBox="1"/>
          <p:nvPr/>
        </p:nvSpPr>
        <p:spPr>
          <a:xfrm>
            <a:off x="448920" y="92880"/>
            <a:ext cx="82458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e-İrsaliye Uygulaması (Genel olarak)</a:t>
            </a:r>
            <a:endParaRPr b="0" lang="en-US" sz="3200" spc="-1" strike="noStrike">
              <a:solidFill>
                <a:srgbClr val="000000"/>
              </a:solidFill>
              <a:uFill>
                <a:solidFill>
                  <a:srgbClr val="ffffff"/>
                </a:solidFill>
              </a:uFill>
              <a:latin typeface="Calibri"/>
            </a:endParaRPr>
          </a:p>
        </p:txBody>
      </p:sp>
      <p:sp>
        <p:nvSpPr>
          <p:cNvPr id="174"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Mal hareketlerinin elektronik ortamda düzenli bir şekilde izlenebilmesi amacıyla, Vergi Usul Kanununun 230 uncu maddesinin birinci fıkrasının beşinci bendine göre hali hazırda kağıt ortamda düzenlenmekte olan “sevk irsaliyesi”nin, elektronik belge olarak elektronik ortamda düzenlenmesi, alıcısına elektronik ortamda iletilmesi ve elektronik ortamda muhafaza ve ibraz edilmesine imkan verir.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e-İrsaliye Fatura uygulamasına  dahil olabilmek için, e-Fatura uygulamasına dahil olunması, diğer teknik/idari hazırlıkların yapılması ve uygulamadan yararlanmaya yönelik yöntem ve başvuruya ilişkin süreçlerin tamamlanması gerekir.</a:t>
            </a:r>
            <a:endParaRPr b="0" lang="en-US" sz="2200" spc="-1" strike="noStrike">
              <a:solidFill>
                <a:srgbClr val="000000"/>
              </a:solidFill>
              <a:uFill>
                <a:solidFill>
                  <a:srgbClr val="ffffff"/>
                </a:solidFill>
              </a:uFill>
              <a:latin typeface="Calibri"/>
            </a:endParaRPr>
          </a:p>
        </p:txBody>
      </p:sp>
    </p:spTree>
  </p:cSld>
  <p:transition spd="slow">
    <p:push dir="l"/>
  </p:transition>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TextShape 1"/>
          <p:cNvSpPr txBox="1"/>
          <p:nvPr/>
        </p:nvSpPr>
        <p:spPr>
          <a:xfrm>
            <a:off x="448920" y="92880"/>
            <a:ext cx="82458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e-İrsaliye Uygulaması (Kapsam)</a:t>
            </a:r>
            <a:endParaRPr b="0" lang="en-US" sz="3200" spc="-1" strike="noStrike">
              <a:solidFill>
                <a:srgbClr val="000000"/>
              </a:solidFill>
              <a:uFill>
                <a:solidFill>
                  <a:srgbClr val="ffffff"/>
                </a:solidFill>
              </a:uFill>
              <a:latin typeface="Calibri"/>
            </a:endParaRPr>
          </a:p>
        </p:txBody>
      </p:sp>
      <p:sp>
        <p:nvSpPr>
          <p:cNvPr id="176" name="TextShape 2"/>
          <p:cNvSpPr txBox="1"/>
          <p:nvPr/>
        </p:nvSpPr>
        <p:spPr>
          <a:xfrm>
            <a:off x="448920" y="1091160"/>
            <a:ext cx="8245800" cy="4052160"/>
          </a:xfrm>
          <a:prstGeom prst="rect">
            <a:avLst/>
          </a:prstGeom>
          <a:noFill/>
          <a:ln>
            <a:noFill/>
          </a:ln>
        </p:spPr>
        <p:txBody>
          <a:bodyPr/>
          <a:p>
            <a:pPr marL="343080" indent="-342720" algn="just">
              <a:lnSpc>
                <a:spcPct val="100000"/>
              </a:lnSpc>
              <a:spcBef>
                <a:spcPts val="340"/>
              </a:spcBef>
              <a:buClr>
                <a:srgbClr val="376092"/>
              </a:buClr>
              <a:buFont typeface="Arial"/>
              <a:buChar char="•"/>
            </a:pPr>
            <a:r>
              <a:rPr b="1" lang="en-US" sz="1700" spc="-1" strike="noStrike">
                <a:solidFill>
                  <a:srgbClr val="376092"/>
                </a:solidFill>
                <a:uFill>
                  <a:solidFill>
                    <a:srgbClr val="ffffff"/>
                  </a:solidFill>
                </a:uFill>
                <a:latin typeface="Cambria"/>
              </a:rPr>
              <a:t>ÖTV Kanununa ekli (I) sayılı liste</a:t>
            </a:r>
            <a:r>
              <a:rPr b="0" lang="en-US" sz="1700" spc="-1" strike="noStrike">
                <a:solidFill>
                  <a:srgbClr val="595959"/>
                </a:solidFill>
                <a:uFill>
                  <a:solidFill>
                    <a:srgbClr val="ffffff"/>
                  </a:solidFill>
                </a:uFill>
                <a:latin typeface="Cambria"/>
              </a:rPr>
              <a:t>deki malların imali, ithali, teslimi vb. faaliyetleri nedeniyle EPDK'dan lisans (bayilik lisansı dahil) alan mükellefler</a:t>
            </a:r>
            <a:endParaRPr b="0" lang="en-US" sz="1700" spc="-1" strike="noStrike">
              <a:solidFill>
                <a:srgbClr val="000000"/>
              </a:solidFill>
              <a:uFill>
                <a:solidFill>
                  <a:srgbClr val="ffffff"/>
                </a:solidFill>
              </a:uFill>
              <a:latin typeface="Calibri"/>
            </a:endParaRPr>
          </a:p>
          <a:p>
            <a:pPr algn="just">
              <a:lnSpc>
                <a:spcPct val="100000"/>
              </a:lnSpc>
              <a:spcBef>
                <a:spcPts val="99"/>
              </a:spcBef>
            </a:pPr>
            <a:endParaRPr b="0" lang="en-US" sz="1700" spc="-1" strike="noStrike">
              <a:solidFill>
                <a:srgbClr val="000000"/>
              </a:solidFill>
              <a:uFill>
                <a:solidFill>
                  <a:srgbClr val="ffffff"/>
                </a:solidFill>
              </a:uFill>
              <a:latin typeface="Calibri"/>
            </a:endParaRPr>
          </a:p>
          <a:p>
            <a:pPr marL="343080" indent="-342720" algn="just">
              <a:lnSpc>
                <a:spcPct val="100000"/>
              </a:lnSpc>
              <a:spcBef>
                <a:spcPts val="340"/>
              </a:spcBef>
              <a:buClr>
                <a:srgbClr val="376092"/>
              </a:buClr>
              <a:buFont typeface="Arial"/>
              <a:buChar char="•"/>
            </a:pPr>
            <a:r>
              <a:rPr b="1" lang="en-US" sz="1700" spc="-1" strike="noStrike">
                <a:solidFill>
                  <a:srgbClr val="376092"/>
                </a:solidFill>
                <a:uFill>
                  <a:solidFill>
                    <a:srgbClr val="ffffff"/>
                  </a:solidFill>
                </a:uFill>
                <a:latin typeface="Cambria"/>
              </a:rPr>
              <a:t>ÖTV Kanununa ekli (III) sayılı liste</a:t>
            </a:r>
            <a:r>
              <a:rPr b="0" lang="en-US" sz="1700" spc="-1" strike="noStrike">
                <a:solidFill>
                  <a:srgbClr val="595959"/>
                </a:solidFill>
                <a:uFill>
                  <a:solidFill>
                    <a:srgbClr val="ffffff"/>
                  </a:solidFill>
                </a:uFill>
                <a:latin typeface="Cambria"/>
              </a:rPr>
              <a:t>deki malların imal, inşa, ithalini ve ana bayi/distribütör şeklinde pazarlamasını gerçekleştiren mükellefler</a:t>
            </a:r>
            <a:endParaRPr b="0" lang="en-US" sz="1700" spc="-1" strike="noStrike">
              <a:solidFill>
                <a:srgbClr val="000000"/>
              </a:solidFill>
              <a:uFill>
                <a:solidFill>
                  <a:srgbClr val="ffffff"/>
                </a:solidFill>
              </a:uFill>
              <a:latin typeface="Calibri"/>
            </a:endParaRPr>
          </a:p>
          <a:p>
            <a:pPr algn="just">
              <a:lnSpc>
                <a:spcPct val="100000"/>
              </a:lnSpc>
              <a:spcBef>
                <a:spcPts val="99"/>
              </a:spcBef>
            </a:pPr>
            <a:endParaRPr b="0" lang="en-US" sz="1700" spc="-1" strike="noStrike">
              <a:solidFill>
                <a:srgbClr val="000000"/>
              </a:solidFill>
              <a:uFill>
                <a:solidFill>
                  <a:srgbClr val="ffffff"/>
                </a:solidFill>
              </a:uFill>
              <a:latin typeface="Calibri"/>
            </a:endParaRPr>
          </a:p>
          <a:p>
            <a:pPr marL="343080" indent="-342720" algn="just">
              <a:lnSpc>
                <a:spcPct val="100000"/>
              </a:lnSpc>
              <a:spcBef>
                <a:spcPts val="340"/>
              </a:spcBef>
              <a:buClr>
                <a:srgbClr val="595959"/>
              </a:buClr>
              <a:buFont typeface="Arial"/>
              <a:buChar char="•"/>
            </a:pPr>
            <a:r>
              <a:rPr b="0" lang="en-US" sz="1700" spc="-1" strike="noStrike">
                <a:solidFill>
                  <a:srgbClr val="595959"/>
                </a:solidFill>
                <a:uFill>
                  <a:solidFill>
                    <a:srgbClr val="ffffff"/>
                  </a:solidFill>
                </a:uFill>
                <a:latin typeface="Cambria"/>
              </a:rPr>
              <a:t>3213 sayılı </a:t>
            </a:r>
            <a:r>
              <a:rPr b="1" lang="en-US" sz="1700" spc="-1" strike="noStrike">
                <a:solidFill>
                  <a:srgbClr val="376092"/>
                </a:solidFill>
                <a:uFill>
                  <a:solidFill>
                    <a:srgbClr val="ffffff"/>
                  </a:solidFill>
                </a:uFill>
                <a:latin typeface="Cambria"/>
              </a:rPr>
              <a:t>Maden Kanunu kapsamında düzenlenen işletme ruhsatı/sertifikası sahipleri ve işletme ruhsatı/sertifikası sahipleri </a:t>
            </a:r>
            <a:r>
              <a:rPr b="0" lang="en-US" sz="1700" spc="-1" strike="noStrike">
                <a:solidFill>
                  <a:srgbClr val="595959"/>
                </a:solidFill>
                <a:uFill>
                  <a:solidFill>
                    <a:srgbClr val="ffffff"/>
                  </a:solidFill>
                </a:uFill>
                <a:latin typeface="Cambria"/>
              </a:rPr>
              <a:t>ile yaptıkları sözleşmeye istinaden maden </a:t>
            </a:r>
            <a:r>
              <a:rPr b="1" lang="en-US" sz="1700" spc="-1" strike="noStrike">
                <a:solidFill>
                  <a:srgbClr val="376092"/>
                </a:solidFill>
                <a:uFill>
                  <a:solidFill>
                    <a:srgbClr val="ffffff"/>
                  </a:solidFill>
                </a:uFill>
                <a:latin typeface="Cambria"/>
              </a:rPr>
              <a:t>üretim faaliyetinde bulunan gerçek ve tüzel kişi </a:t>
            </a:r>
            <a:r>
              <a:rPr b="0" lang="en-US" sz="1700" spc="-1" strike="noStrike">
                <a:solidFill>
                  <a:srgbClr val="595959"/>
                </a:solidFill>
                <a:uFill>
                  <a:solidFill>
                    <a:srgbClr val="ffffff"/>
                  </a:solidFill>
                </a:uFill>
                <a:latin typeface="Cambria"/>
              </a:rPr>
              <a:t>mükellefler</a:t>
            </a:r>
            <a:endParaRPr b="0" lang="en-US" sz="1700" spc="-1" strike="noStrike">
              <a:solidFill>
                <a:srgbClr val="000000"/>
              </a:solidFill>
              <a:uFill>
                <a:solidFill>
                  <a:srgbClr val="ffffff"/>
                </a:solidFill>
              </a:uFill>
              <a:latin typeface="Calibri"/>
            </a:endParaRPr>
          </a:p>
          <a:p>
            <a:pPr marL="343080" indent="-342720" algn="just">
              <a:lnSpc>
                <a:spcPct val="100000"/>
              </a:lnSpc>
              <a:spcBef>
                <a:spcPts val="340"/>
              </a:spcBef>
              <a:buClr>
                <a:srgbClr val="595959"/>
              </a:buClr>
              <a:buFont typeface="Arial"/>
              <a:buChar char="•"/>
            </a:pPr>
            <a:r>
              <a:rPr b="0" lang="en-US" sz="1700" spc="-1" strike="noStrike">
                <a:solidFill>
                  <a:srgbClr val="595959"/>
                </a:solidFill>
                <a:uFill>
                  <a:solidFill>
                    <a:srgbClr val="ffffff"/>
                  </a:solidFill>
                </a:uFill>
                <a:latin typeface="Cambria"/>
              </a:rPr>
              <a:t>4634 sayılı Şeker Kanununun 2 nci maddesinin (e) bendinde tanımına yer verilen </a:t>
            </a:r>
            <a:r>
              <a:rPr b="1" lang="en-US" sz="1700" spc="-1" strike="noStrike">
                <a:solidFill>
                  <a:srgbClr val="376092"/>
                </a:solidFill>
                <a:uFill>
                  <a:solidFill>
                    <a:srgbClr val="ffffff"/>
                  </a:solidFill>
                </a:uFill>
                <a:latin typeface="Cambria"/>
              </a:rPr>
              <a:t>şekerin</a:t>
            </a:r>
            <a:r>
              <a:rPr b="0" lang="en-US" sz="1700" spc="-1" strike="noStrike">
                <a:solidFill>
                  <a:srgbClr val="595959"/>
                </a:solidFill>
                <a:uFill>
                  <a:solidFill>
                    <a:srgbClr val="ffffff"/>
                  </a:solidFill>
                </a:uFill>
                <a:latin typeface="Cambria"/>
              </a:rPr>
              <a:t> </a:t>
            </a:r>
            <a:r>
              <a:rPr b="0" i="1" lang="en-US" sz="1700" spc="-1" strike="noStrike">
                <a:solidFill>
                  <a:srgbClr val="595959"/>
                </a:solidFill>
                <a:uFill>
                  <a:solidFill>
                    <a:srgbClr val="ffffff"/>
                  </a:solidFill>
                </a:uFill>
                <a:latin typeface="Cambria"/>
              </a:rPr>
              <a:t>(Beyaz şeker (standart, rafine küp ve kristal şeker), yarı beyaz şeker, rafine şeker, ham şeker ve kahverengi şeker olarak sınıflandırılan, pancar veya kamıştan üretilen kristallendirilmiş sakaroz ile nişasta kökenli izoglukoz, likid ya da kurutulmuş halde glukoz şurubu, sakaroz veya invert şeker veya her ikisinin karışımının suda çözünmesinden meydana gelen şeker çözeltisi ve invert şeker şurubu ile inülin şurubu) </a:t>
            </a:r>
            <a:r>
              <a:rPr b="1" lang="en-US" sz="1700" spc="-1" strike="noStrike">
                <a:solidFill>
                  <a:srgbClr val="376092"/>
                </a:solidFill>
                <a:uFill>
                  <a:solidFill>
                    <a:srgbClr val="ffffff"/>
                  </a:solidFill>
                </a:uFill>
                <a:latin typeface="Cambria"/>
              </a:rPr>
              <a:t>imalini gerçekleştiren </a:t>
            </a:r>
            <a:r>
              <a:rPr b="0" lang="en-US" sz="1700" spc="-1" strike="noStrike">
                <a:solidFill>
                  <a:srgbClr val="595959"/>
                </a:solidFill>
                <a:uFill>
                  <a:solidFill>
                    <a:srgbClr val="ffffff"/>
                  </a:solidFill>
                </a:uFill>
                <a:latin typeface="Cambria"/>
              </a:rPr>
              <a:t>mükellefler.</a:t>
            </a:r>
            <a:endParaRPr b="0" lang="en-US" sz="1700" spc="-1" strike="noStrike">
              <a:solidFill>
                <a:srgbClr val="000000"/>
              </a:solidFill>
              <a:uFill>
                <a:solidFill>
                  <a:srgbClr val="ffffff"/>
                </a:solidFill>
              </a:uFill>
              <a:latin typeface="Calibri"/>
            </a:endParaRPr>
          </a:p>
        </p:txBody>
      </p:sp>
    </p:spTree>
  </p:cSld>
  <p:transition spd="slow">
    <p:push dir="l"/>
  </p:transition>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TextShape 1"/>
          <p:cNvSpPr txBox="1"/>
          <p:nvPr/>
        </p:nvSpPr>
        <p:spPr>
          <a:xfrm>
            <a:off x="2304360" y="2286000"/>
            <a:ext cx="6283800" cy="725040"/>
          </a:xfrm>
          <a:prstGeom prst="rect">
            <a:avLst/>
          </a:prstGeom>
          <a:noFill/>
          <a:ln>
            <a:noFill/>
          </a:ln>
        </p:spPr>
        <p:txBody>
          <a:bodyPr anchor="ctr"/>
          <a:p>
            <a:pPr>
              <a:lnSpc>
                <a:spcPct val="100000"/>
              </a:lnSpc>
            </a:pPr>
            <a:r>
              <a:rPr b="1" lang="en-US" sz="4000" spc="-1" strike="noStrike">
                <a:solidFill>
                  <a:srgbClr val="002060"/>
                </a:solidFill>
                <a:uFill>
                  <a:solidFill>
                    <a:srgbClr val="ffffff"/>
                  </a:solidFill>
                </a:uFill>
                <a:latin typeface="Cambria"/>
              </a:rPr>
              <a:t>e-Belge Uygulamalarında Yenilikler</a:t>
            </a:r>
            <a:endParaRPr b="0" lang="en-US" sz="4000" spc="-1" strike="noStrike">
              <a:solidFill>
                <a:srgbClr val="000000"/>
              </a:solidFill>
              <a:uFill>
                <a:solidFill>
                  <a:srgbClr val="ffffff"/>
                </a:solidFill>
              </a:uFill>
              <a:latin typeface="Calibri"/>
            </a:endParaRPr>
          </a:p>
        </p:txBody>
      </p:sp>
    </p:spTree>
  </p:cSld>
  <p:transition spd="slow">
    <p:push dir="l"/>
  </p:transition>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7" name="TextShape 1"/>
          <p:cNvSpPr txBox="1"/>
          <p:nvPr/>
        </p:nvSpPr>
        <p:spPr>
          <a:xfrm>
            <a:off x="448920" y="92880"/>
            <a:ext cx="82458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e-İrsaliye Uygulaması (Kapsam)</a:t>
            </a:r>
            <a:endParaRPr b="0" lang="en-US" sz="3200" spc="-1" strike="noStrike">
              <a:solidFill>
                <a:srgbClr val="000000"/>
              </a:solidFill>
              <a:uFill>
                <a:solidFill>
                  <a:srgbClr val="ffffff"/>
                </a:solidFill>
              </a:uFill>
              <a:latin typeface="Calibri"/>
            </a:endParaRPr>
          </a:p>
        </p:txBody>
      </p:sp>
      <p:sp>
        <p:nvSpPr>
          <p:cNvPr id="178" name="TextShape 2"/>
          <p:cNvSpPr txBox="1"/>
          <p:nvPr/>
        </p:nvSpPr>
        <p:spPr>
          <a:xfrm>
            <a:off x="448920" y="1091160"/>
            <a:ext cx="8245800" cy="4052160"/>
          </a:xfrm>
          <a:prstGeom prst="rect">
            <a:avLst/>
          </a:prstGeom>
          <a:noFill/>
          <a:ln>
            <a:noFill/>
          </a:ln>
        </p:spPr>
        <p:txBody>
          <a:bodyPr/>
          <a:p>
            <a:pPr marL="343080" indent="-342720" algn="just">
              <a:lnSpc>
                <a:spcPct val="100000"/>
              </a:lnSpc>
              <a:spcBef>
                <a:spcPts val="340"/>
              </a:spcBef>
              <a:buClr>
                <a:srgbClr val="595959"/>
              </a:buClr>
              <a:buFont typeface="Arial"/>
              <a:buChar char="•"/>
            </a:pPr>
            <a:r>
              <a:rPr b="0" lang="en-US" sz="1700" spc="-1" strike="noStrike">
                <a:solidFill>
                  <a:srgbClr val="595959"/>
                </a:solidFill>
                <a:uFill>
                  <a:solidFill>
                    <a:srgbClr val="ffffff"/>
                  </a:solidFill>
                </a:uFill>
                <a:latin typeface="Cambria"/>
              </a:rPr>
              <a:t>e-Fatura uygulamasına kayıtlı olan mükelleflerden </a:t>
            </a:r>
            <a:r>
              <a:rPr b="1" lang="en-US" sz="1700" spc="-1" strike="noStrike">
                <a:solidFill>
                  <a:srgbClr val="376092"/>
                </a:solidFill>
                <a:uFill>
                  <a:solidFill>
                    <a:srgbClr val="ffffff"/>
                  </a:solidFill>
                </a:uFill>
                <a:latin typeface="Cambria"/>
              </a:rPr>
              <a:t>demir ve çelik (GTİP 72)</a:t>
            </a:r>
            <a:r>
              <a:rPr b="0" lang="en-US" sz="1700" spc="-1" strike="noStrike">
                <a:solidFill>
                  <a:srgbClr val="595959"/>
                </a:solidFill>
                <a:uFill>
                  <a:solidFill>
                    <a:srgbClr val="ffffff"/>
                  </a:solidFill>
                </a:uFill>
                <a:latin typeface="Cambria"/>
              </a:rPr>
              <a:t> ile </a:t>
            </a:r>
            <a:r>
              <a:rPr b="1" lang="en-US" sz="1700" spc="-1" strike="noStrike">
                <a:solidFill>
                  <a:srgbClr val="376092"/>
                </a:solidFill>
                <a:uFill>
                  <a:solidFill>
                    <a:srgbClr val="ffffff"/>
                  </a:solidFill>
                </a:uFill>
                <a:latin typeface="Cambria"/>
              </a:rPr>
              <a:t>demir veya çelikten eşyaların (GTİP 73)</a:t>
            </a:r>
            <a:r>
              <a:rPr b="0" lang="en-US" sz="1700" spc="-1" strike="noStrike">
                <a:solidFill>
                  <a:srgbClr val="595959"/>
                </a:solidFill>
                <a:uFill>
                  <a:solidFill>
                    <a:srgbClr val="ffffff"/>
                  </a:solidFill>
                </a:uFill>
                <a:latin typeface="Cambria"/>
              </a:rPr>
              <a:t> imali, ithali veya ihracı faaliyetinde bulunan mükellefler</a:t>
            </a:r>
            <a:endParaRPr b="0" lang="en-US" sz="1700" spc="-1" strike="noStrike">
              <a:solidFill>
                <a:srgbClr val="000000"/>
              </a:solidFill>
              <a:uFill>
                <a:solidFill>
                  <a:srgbClr val="ffffff"/>
                </a:solidFill>
              </a:uFill>
              <a:latin typeface="Calibri"/>
            </a:endParaRPr>
          </a:p>
          <a:p>
            <a:pPr algn="just">
              <a:lnSpc>
                <a:spcPct val="100000"/>
              </a:lnSpc>
              <a:spcBef>
                <a:spcPts val="40"/>
              </a:spcBef>
            </a:pPr>
            <a:endParaRPr b="0" lang="en-US" sz="1700" spc="-1" strike="noStrike">
              <a:solidFill>
                <a:srgbClr val="000000"/>
              </a:solidFill>
              <a:uFill>
                <a:solidFill>
                  <a:srgbClr val="ffffff"/>
                </a:solidFill>
              </a:uFill>
              <a:latin typeface="Calibri"/>
            </a:endParaRPr>
          </a:p>
          <a:p>
            <a:pPr marL="343080" indent="-342720" algn="just">
              <a:lnSpc>
                <a:spcPct val="100000"/>
              </a:lnSpc>
              <a:spcBef>
                <a:spcPts val="340"/>
              </a:spcBef>
              <a:buClr>
                <a:srgbClr val="595959"/>
              </a:buClr>
              <a:buFont typeface="Arial"/>
              <a:buChar char="•"/>
            </a:pPr>
            <a:r>
              <a:rPr b="0" lang="en-US" sz="1700" spc="-1" strike="noStrike">
                <a:solidFill>
                  <a:srgbClr val="595959"/>
                </a:solidFill>
                <a:uFill>
                  <a:solidFill>
                    <a:srgbClr val="ffffff"/>
                  </a:solidFill>
                </a:uFill>
                <a:latin typeface="Cambria"/>
              </a:rPr>
              <a:t>Tarım ve Orman Bakanlığınca gübre üretim ve tüketiminin kayıt altına alınmasına yönelik oluşturulan </a:t>
            </a:r>
            <a:r>
              <a:rPr b="1" lang="en-US" sz="1700" spc="-1" strike="noStrike">
                <a:solidFill>
                  <a:srgbClr val="376092"/>
                </a:solidFill>
                <a:uFill>
                  <a:solidFill>
                    <a:srgbClr val="ffffff"/>
                  </a:solidFill>
                </a:uFill>
                <a:latin typeface="Cambria"/>
              </a:rPr>
              <a:t>Gübre Takip Sistemi’ne kayıtlı </a:t>
            </a:r>
            <a:r>
              <a:rPr b="0" lang="en-US" sz="1700" spc="-1" strike="noStrike">
                <a:solidFill>
                  <a:srgbClr val="595959"/>
                </a:solidFill>
                <a:uFill>
                  <a:solidFill>
                    <a:srgbClr val="ffffff"/>
                  </a:solidFill>
                </a:uFill>
                <a:latin typeface="Cambria"/>
              </a:rPr>
              <a:t>kullanıcılar.</a:t>
            </a:r>
            <a:endParaRPr b="0" lang="en-US" sz="1700" spc="-1" strike="noStrike">
              <a:solidFill>
                <a:srgbClr val="000000"/>
              </a:solidFill>
              <a:uFill>
                <a:solidFill>
                  <a:srgbClr val="ffffff"/>
                </a:solidFill>
              </a:uFill>
              <a:latin typeface="Calibri"/>
            </a:endParaRPr>
          </a:p>
          <a:p>
            <a:pPr algn="just">
              <a:lnSpc>
                <a:spcPct val="100000"/>
              </a:lnSpc>
              <a:spcBef>
                <a:spcPts val="40"/>
              </a:spcBef>
            </a:pPr>
            <a:endParaRPr b="0" lang="en-US" sz="1700" spc="-1" strike="noStrike">
              <a:solidFill>
                <a:srgbClr val="000000"/>
              </a:solidFill>
              <a:uFill>
                <a:solidFill>
                  <a:srgbClr val="ffffff"/>
                </a:solidFill>
              </a:uFill>
              <a:latin typeface="Calibri"/>
            </a:endParaRPr>
          </a:p>
          <a:p>
            <a:pPr marL="343080" indent="-342720" algn="just">
              <a:lnSpc>
                <a:spcPct val="100000"/>
              </a:lnSpc>
              <a:spcBef>
                <a:spcPts val="340"/>
              </a:spcBef>
              <a:buClr>
                <a:srgbClr val="376092"/>
              </a:buClr>
              <a:buFont typeface="Arial"/>
              <a:buChar char="•"/>
            </a:pPr>
            <a:r>
              <a:rPr b="1" lang="en-US" sz="1700" spc="-1" strike="noStrike">
                <a:solidFill>
                  <a:srgbClr val="376092"/>
                </a:solidFill>
                <a:uFill>
                  <a:solidFill>
                    <a:srgbClr val="ffffff"/>
                  </a:solidFill>
                </a:uFill>
                <a:latin typeface="Cambria"/>
              </a:rPr>
              <a:t>e-Fatura uygulamasına kayıtlı olan </a:t>
            </a:r>
            <a:r>
              <a:rPr b="0" lang="en-US" sz="1700" spc="-1" strike="noStrike">
                <a:solidFill>
                  <a:srgbClr val="595959"/>
                </a:solidFill>
                <a:uFill>
                  <a:solidFill>
                    <a:srgbClr val="ffffff"/>
                  </a:solidFill>
                </a:uFill>
                <a:latin typeface="Cambria"/>
              </a:rPr>
              <a:t>ve 2018 veya müteakip hesap dönemleri brüt satış hasılatı (veya satışları ile gayrisafi iş hasılatı) </a:t>
            </a:r>
            <a:r>
              <a:rPr b="1" lang="en-US" sz="1700" spc="-1" strike="noStrike">
                <a:solidFill>
                  <a:srgbClr val="376092"/>
                </a:solidFill>
                <a:uFill>
                  <a:solidFill>
                    <a:srgbClr val="ffffff"/>
                  </a:solidFill>
                </a:uFill>
                <a:latin typeface="Cambria"/>
              </a:rPr>
              <a:t>25 Milyon TL ve üzeri </a:t>
            </a:r>
            <a:r>
              <a:rPr b="0" lang="en-US" sz="1700" spc="-1" strike="noStrike">
                <a:solidFill>
                  <a:srgbClr val="595959"/>
                </a:solidFill>
                <a:uFill>
                  <a:solidFill>
                    <a:srgbClr val="ffffff"/>
                  </a:solidFill>
                </a:uFill>
                <a:latin typeface="Cambria"/>
              </a:rPr>
              <a:t>olan mükellefler</a:t>
            </a:r>
            <a:endParaRPr b="0" lang="en-US" sz="1700" spc="-1" strike="noStrike">
              <a:solidFill>
                <a:srgbClr val="000000"/>
              </a:solidFill>
              <a:uFill>
                <a:solidFill>
                  <a:srgbClr val="ffffff"/>
                </a:solidFill>
              </a:uFill>
              <a:latin typeface="Calibri"/>
            </a:endParaRPr>
          </a:p>
          <a:p>
            <a:pPr algn="just">
              <a:lnSpc>
                <a:spcPct val="100000"/>
              </a:lnSpc>
              <a:spcBef>
                <a:spcPts val="40"/>
              </a:spcBef>
            </a:pPr>
            <a:endParaRPr b="0" lang="en-US" sz="1700" spc="-1" strike="noStrike">
              <a:solidFill>
                <a:srgbClr val="000000"/>
              </a:solidFill>
              <a:uFill>
                <a:solidFill>
                  <a:srgbClr val="ffffff"/>
                </a:solidFill>
              </a:uFill>
              <a:latin typeface="Calibri"/>
            </a:endParaRPr>
          </a:p>
          <a:p>
            <a:pPr marL="343080" indent="-342720" algn="just">
              <a:lnSpc>
                <a:spcPct val="100000"/>
              </a:lnSpc>
              <a:spcBef>
                <a:spcPts val="340"/>
              </a:spcBef>
              <a:buClr>
                <a:srgbClr val="595959"/>
              </a:buClr>
              <a:buFont typeface="Arial"/>
              <a:buChar char="•"/>
            </a:pPr>
            <a:r>
              <a:rPr b="0" lang="en-US" sz="1700" spc="-1" strike="noStrike">
                <a:solidFill>
                  <a:srgbClr val="595959"/>
                </a:solidFill>
                <a:uFill>
                  <a:solidFill>
                    <a:srgbClr val="ffffff"/>
                  </a:solidFill>
                </a:uFill>
                <a:latin typeface="Cambria"/>
              </a:rPr>
              <a:t>5957 sayılı Sebze ve Meyveler ile Yeterli Arz ve Talep Derinliği Bulunan Diğer Malların Ticaretinin Düzenlenmesi Hakkında Kanun hükümlerine göre </a:t>
            </a:r>
            <a:r>
              <a:rPr b="1" lang="en-US" sz="1700" spc="-1" strike="noStrike">
                <a:solidFill>
                  <a:srgbClr val="376092"/>
                </a:solidFill>
                <a:uFill>
                  <a:solidFill>
                    <a:srgbClr val="ffffff"/>
                  </a:solidFill>
                </a:uFill>
                <a:latin typeface="Cambria"/>
              </a:rPr>
              <a:t>komisyoncu veya tüccar </a:t>
            </a:r>
            <a:r>
              <a:rPr b="0" lang="en-US" sz="1700" spc="-1" strike="noStrike">
                <a:solidFill>
                  <a:srgbClr val="595959"/>
                </a:solidFill>
                <a:uFill>
                  <a:solidFill>
                    <a:srgbClr val="ffffff"/>
                  </a:solidFill>
                </a:uFill>
                <a:latin typeface="Cambria"/>
              </a:rPr>
              <a:t>olarak </a:t>
            </a:r>
            <a:r>
              <a:rPr b="1" lang="en-US" sz="1700" spc="-1" strike="noStrike">
                <a:solidFill>
                  <a:srgbClr val="376092"/>
                </a:solidFill>
                <a:uFill>
                  <a:solidFill>
                    <a:srgbClr val="ffffff"/>
                  </a:solidFill>
                </a:uFill>
                <a:latin typeface="Cambria"/>
              </a:rPr>
              <a:t>sebze ve meyve ticareti</a:t>
            </a:r>
            <a:r>
              <a:rPr b="0" lang="en-US" sz="1700" spc="-1" strike="noStrike">
                <a:solidFill>
                  <a:srgbClr val="595959"/>
                </a:solidFill>
                <a:uFill>
                  <a:solidFill>
                    <a:srgbClr val="ffffff"/>
                  </a:solidFill>
                </a:uFill>
                <a:latin typeface="Cambria"/>
              </a:rPr>
              <a:t>yle iştigal eden mükellefler</a:t>
            </a:r>
            <a:endParaRPr b="0" lang="en-US" sz="1700" spc="-1" strike="noStrike">
              <a:solidFill>
                <a:srgbClr val="000000"/>
              </a:solidFill>
              <a:uFill>
                <a:solidFill>
                  <a:srgbClr val="ffffff"/>
                </a:solidFill>
              </a:uFill>
              <a:latin typeface="Calibri"/>
            </a:endParaRPr>
          </a:p>
          <a:p>
            <a:pPr marL="343080" indent="-342720" algn="just">
              <a:lnSpc>
                <a:spcPct val="100000"/>
              </a:lnSpc>
              <a:spcBef>
                <a:spcPts val="340"/>
              </a:spcBef>
              <a:buClr>
                <a:srgbClr val="376092"/>
              </a:buClr>
              <a:buFont typeface="Arial"/>
              <a:buChar char="•"/>
            </a:pPr>
            <a:r>
              <a:rPr b="1" lang="en-US" sz="1700" spc="-1" strike="noStrike">
                <a:solidFill>
                  <a:srgbClr val="376092"/>
                </a:solidFill>
                <a:uFill>
                  <a:solidFill>
                    <a:srgbClr val="ffffff"/>
                  </a:solidFill>
                </a:uFill>
                <a:latin typeface="Cambria"/>
              </a:rPr>
              <a:t>Analiz veya inceleme</a:t>
            </a:r>
            <a:r>
              <a:rPr b="0" lang="en-US" sz="1700" spc="-1" strike="noStrike">
                <a:solidFill>
                  <a:srgbClr val="595959"/>
                </a:solidFill>
                <a:uFill>
                  <a:solidFill>
                    <a:srgbClr val="ffffff"/>
                  </a:solidFill>
                </a:uFill>
                <a:latin typeface="Cambria"/>
              </a:rPr>
              <a:t> çalışmaları neticesinde </a:t>
            </a:r>
            <a:r>
              <a:rPr b="1" lang="en-US" sz="1700" spc="-1" strike="noStrike">
                <a:solidFill>
                  <a:srgbClr val="376092"/>
                </a:solidFill>
                <a:uFill>
                  <a:solidFill>
                    <a:srgbClr val="ffffff"/>
                  </a:solidFill>
                </a:uFill>
                <a:latin typeface="Cambria"/>
              </a:rPr>
              <a:t>riskli ya da vergiye uyum düzeyi düşük </a:t>
            </a:r>
            <a:r>
              <a:rPr b="0" lang="en-US" sz="1700" spc="-1" strike="noStrike">
                <a:solidFill>
                  <a:srgbClr val="595959"/>
                </a:solidFill>
                <a:uFill>
                  <a:solidFill>
                    <a:srgbClr val="ffffff"/>
                  </a:solidFill>
                </a:uFill>
                <a:latin typeface="Cambria"/>
              </a:rPr>
              <a:t>olduğu tespit edilen mükellefler (yazılı bildirim ve en az 3 ay süre)</a:t>
            </a:r>
            <a:endParaRPr b="0" lang="en-US" sz="1700" spc="-1" strike="noStrike">
              <a:solidFill>
                <a:srgbClr val="000000"/>
              </a:solidFill>
              <a:uFill>
                <a:solidFill>
                  <a:srgbClr val="ffffff"/>
                </a:solidFill>
              </a:uFill>
              <a:latin typeface="Calibri"/>
            </a:endParaRPr>
          </a:p>
        </p:txBody>
      </p:sp>
    </p:spTree>
  </p:cSld>
  <p:transition spd="slow">
    <p:push dir="l"/>
  </p:transition>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TextShape 1"/>
          <p:cNvSpPr txBox="1"/>
          <p:nvPr/>
        </p:nvSpPr>
        <p:spPr>
          <a:xfrm>
            <a:off x="448920" y="92880"/>
            <a:ext cx="82458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e-İrsaliye Uygulaması (Geçiş Süreci)</a:t>
            </a:r>
            <a:endParaRPr b="0" lang="en-US" sz="3200" spc="-1" strike="noStrike">
              <a:solidFill>
                <a:srgbClr val="000000"/>
              </a:solidFill>
              <a:uFill>
                <a:solidFill>
                  <a:srgbClr val="ffffff"/>
                </a:solidFill>
              </a:uFill>
              <a:latin typeface="Calibri"/>
            </a:endParaRPr>
          </a:p>
        </p:txBody>
      </p:sp>
      <p:sp>
        <p:nvSpPr>
          <p:cNvPr id="180" name="TextShape 2"/>
          <p:cNvSpPr txBox="1"/>
          <p:nvPr/>
        </p:nvSpPr>
        <p:spPr>
          <a:xfrm>
            <a:off x="448920" y="1091160"/>
            <a:ext cx="8245800" cy="4052160"/>
          </a:xfrm>
          <a:prstGeom prst="rect">
            <a:avLst/>
          </a:prstGeom>
          <a:noFill/>
          <a:ln>
            <a:noFill/>
          </a:ln>
        </p:spPr>
        <p:txBody>
          <a:bodyPr/>
          <a:p>
            <a:pPr marL="343080" indent="-342720" algn="just">
              <a:lnSpc>
                <a:spcPct val="100000"/>
              </a:lnSpc>
              <a:spcBef>
                <a:spcPts val="340"/>
              </a:spcBef>
              <a:buClr>
                <a:srgbClr val="595959"/>
              </a:buClr>
              <a:buFont typeface="Arial"/>
              <a:buChar char="•"/>
            </a:pPr>
            <a:r>
              <a:rPr b="0" lang="en-US" sz="1700" spc="-1" strike="noStrike">
                <a:solidFill>
                  <a:srgbClr val="595959"/>
                </a:solidFill>
                <a:uFill>
                  <a:solidFill>
                    <a:srgbClr val="ffffff"/>
                  </a:solidFill>
                </a:uFill>
                <a:latin typeface="Cambria"/>
              </a:rPr>
              <a:t>e-İrsaliye uygulamasına geçmekle yükümlü olan mükelleflerin </a:t>
            </a:r>
            <a:r>
              <a:rPr b="1" lang="en-US" sz="1700" spc="-1" strike="noStrike">
                <a:solidFill>
                  <a:srgbClr val="376092"/>
                </a:solidFill>
                <a:uFill>
                  <a:solidFill>
                    <a:srgbClr val="ffffff"/>
                  </a:solidFill>
                </a:uFill>
                <a:latin typeface="Cambria"/>
              </a:rPr>
              <a:t>1/7/2020 tarihine </a:t>
            </a:r>
            <a:r>
              <a:rPr b="0" lang="en-US" sz="1700" spc="-1" strike="noStrike">
                <a:solidFill>
                  <a:srgbClr val="595959"/>
                </a:solidFill>
                <a:uFill>
                  <a:solidFill>
                    <a:srgbClr val="ffffff"/>
                  </a:solidFill>
                </a:uFill>
                <a:latin typeface="Cambria"/>
              </a:rPr>
              <a:t>kadar (</a:t>
            </a:r>
            <a:r>
              <a:rPr b="1" i="1" lang="en-US" sz="1700" spc="-1" strike="noStrike">
                <a:solidFill>
                  <a:srgbClr val="376092"/>
                </a:solidFill>
                <a:uFill>
                  <a:solidFill>
                    <a:srgbClr val="ffffff"/>
                  </a:solidFill>
                </a:uFill>
                <a:latin typeface="Cambria"/>
              </a:rPr>
              <a:t>komisyoncu veya tüccar </a:t>
            </a:r>
            <a:r>
              <a:rPr b="0" i="1" lang="en-US" sz="1700" spc="-1" strike="noStrike">
                <a:solidFill>
                  <a:srgbClr val="595959"/>
                </a:solidFill>
                <a:uFill>
                  <a:solidFill>
                    <a:srgbClr val="ffffff"/>
                  </a:solidFill>
                </a:uFill>
                <a:latin typeface="Cambria"/>
              </a:rPr>
              <a:t>olarak </a:t>
            </a:r>
            <a:r>
              <a:rPr b="1" i="1" lang="en-US" sz="1700" spc="-1" strike="noStrike">
                <a:solidFill>
                  <a:srgbClr val="376092"/>
                </a:solidFill>
                <a:uFill>
                  <a:solidFill>
                    <a:srgbClr val="ffffff"/>
                  </a:solidFill>
                </a:uFill>
                <a:latin typeface="Cambria"/>
              </a:rPr>
              <a:t>sebze ve meyve ticareti</a:t>
            </a:r>
            <a:r>
              <a:rPr b="0" i="1" lang="en-US" sz="1700" spc="-1" strike="noStrike">
                <a:solidFill>
                  <a:srgbClr val="595959"/>
                </a:solidFill>
                <a:uFill>
                  <a:solidFill>
                    <a:srgbClr val="ffffff"/>
                  </a:solidFill>
                </a:uFill>
                <a:latin typeface="Cambria"/>
              </a:rPr>
              <a:t>yle iştigal eden mükellefler </a:t>
            </a:r>
            <a:r>
              <a:rPr b="1" i="1" lang="en-US" sz="1700" spc="-1" strike="noStrike">
                <a:solidFill>
                  <a:srgbClr val="376092"/>
                </a:solidFill>
                <a:uFill>
                  <a:solidFill>
                    <a:srgbClr val="ffffff"/>
                  </a:solidFill>
                </a:uFill>
                <a:latin typeface="Cambria"/>
              </a:rPr>
              <a:t>1/1/2020 tarihine kadar</a:t>
            </a:r>
            <a:r>
              <a:rPr b="0" lang="en-US" sz="1700" spc="-1" strike="noStrike">
                <a:solidFill>
                  <a:srgbClr val="595959"/>
                </a:solidFill>
                <a:uFill>
                  <a:solidFill>
                    <a:srgbClr val="ffffff"/>
                  </a:solidFill>
                </a:uFill>
                <a:latin typeface="Cambria"/>
              </a:rPr>
              <a:t>) e-İrsaliye uygulamasına geçmeleri ve bu tarihten itibaren düzenleyecekleri sevk irsaliyelerini istisnai durumlar haricinde,      e-İrsaliye olarak düzenlemeleri ve kayıtlı kullanıcılardan e-İrsaliye olarak almaları zorunludur. </a:t>
            </a:r>
            <a:endParaRPr b="0" lang="en-US" sz="1700" spc="-1" strike="noStrike">
              <a:solidFill>
                <a:srgbClr val="000000"/>
              </a:solidFill>
              <a:uFill>
                <a:solidFill>
                  <a:srgbClr val="ffffff"/>
                </a:solidFill>
              </a:uFill>
              <a:latin typeface="Calibri"/>
            </a:endParaRPr>
          </a:p>
          <a:p>
            <a:pPr>
              <a:lnSpc>
                <a:spcPct val="100000"/>
              </a:lnSpc>
              <a:spcBef>
                <a:spcPts val="99"/>
              </a:spcBef>
            </a:pPr>
            <a:endParaRPr b="0" lang="en-US" sz="1700" spc="-1" strike="noStrike">
              <a:solidFill>
                <a:srgbClr val="000000"/>
              </a:solidFill>
              <a:uFill>
                <a:solidFill>
                  <a:srgbClr val="ffffff"/>
                </a:solidFill>
              </a:uFill>
              <a:latin typeface="Calibri"/>
            </a:endParaRPr>
          </a:p>
          <a:p>
            <a:pPr>
              <a:lnSpc>
                <a:spcPct val="100000"/>
              </a:lnSpc>
              <a:spcBef>
                <a:spcPts val="40"/>
              </a:spcBef>
            </a:pPr>
            <a:endParaRPr b="0" lang="en-US" sz="1700" spc="-1" strike="noStrike">
              <a:solidFill>
                <a:srgbClr val="000000"/>
              </a:solidFill>
              <a:uFill>
                <a:solidFill>
                  <a:srgbClr val="ffffff"/>
                </a:solidFill>
              </a:uFill>
              <a:latin typeface="Calibri"/>
            </a:endParaRPr>
          </a:p>
          <a:p>
            <a:pPr marL="343080" indent="-342720" algn="just">
              <a:lnSpc>
                <a:spcPct val="100000"/>
              </a:lnSpc>
              <a:spcBef>
                <a:spcPts val="340"/>
              </a:spcBef>
              <a:buClr>
                <a:srgbClr val="376092"/>
              </a:buClr>
              <a:buFont typeface="Arial"/>
              <a:buChar char="•"/>
            </a:pPr>
            <a:r>
              <a:rPr b="1" lang="en-US" sz="1700" spc="-1" strike="noStrike">
                <a:solidFill>
                  <a:srgbClr val="376092"/>
                </a:solidFill>
                <a:uFill>
                  <a:solidFill>
                    <a:srgbClr val="ffffff"/>
                  </a:solidFill>
                </a:uFill>
                <a:latin typeface="Cambria"/>
              </a:rPr>
              <a:t>ÖTV Kanununa ekli (I) sayılı liste</a:t>
            </a:r>
            <a:r>
              <a:rPr b="0" lang="en-US" sz="1700" spc="-1" strike="noStrike">
                <a:solidFill>
                  <a:srgbClr val="595959"/>
                </a:solidFill>
                <a:uFill>
                  <a:solidFill>
                    <a:srgbClr val="ffffff"/>
                  </a:solidFill>
                </a:uFill>
                <a:latin typeface="Cambria"/>
              </a:rPr>
              <a:t>deki malların imali, ithali, teslimi vb. faaliyetleri nedeniyle EPDK’dan lisans alanlar,  </a:t>
            </a:r>
            <a:r>
              <a:rPr b="1" lang="en-US" sz="1700" spc="-1" strike="noStrike">
                <a:solidFill>
                  <a:srgbClr val="376092"/>
                </a:solidFill>
                <a:uFill>
                  <a:solidFill>
                    <a:srgbClr val="ffffff"/>
                  </a:solidFill>
                </a:uFill>
                <a:latin typeface="Cambria"/>
              </a:rPr>
              <a:t>ÖTV Kanununa ekli (III) sayılı liste</a:t>
            </a:r>
            <a:r>
              <a:rPr b="0" lang="en-US" sz="1700" spc="-1" strike="noStrike">
                <a:solidFill>
                  <a:srgbClr val="595959"/>
                </a:solidFill>
                <a:uFill>
                  <a:solidFill>
                    <a:srgbClr val="ffffff"/>
                  </a:solidFill>
                </a:uFill>
                <a:latin typeface="Cambria"/>
              </a:rPr>
              <a:t>deki malları imal, inşa veya ithal edenler, maden ruhsat veya sertifikası alanlar, </a:t>
            </a:r>
            <a:r>
              <a:rPr b="1" lang="en-US" sz="1700" spc="-1" strike="noStrike">
                <a:solidFill>
                  <a:srgbClr val="376092"/>
                </a:solidFill>
                <a:uFill>
                  <a:solidFill>
                    <a:srgbClr val="ffffff"/>
                  </a:solidFill>
                </a:uFill>
                <a:latin typeface="Cambria"/>
              </a:rPr>
              <a:t>şeker imali</a:t>
            </a:r>
            <a:r>
              <a:rPr b="0" lang="en-US" sz="1700" spc="-1" strike="noStrike">
                <a:solidFill>
                  <a:srgbClr val="595959"/>
                </a:solidFill>
                <a:uFill>
                  <a:solidFill>
                    <a:srgbClr val="ffffff"/>
                  </a:solidFill>
                </a:uFill>
                <a:latin typeface="Cambria"/>
              </a:rPr>
              <a:t>ni gerçekleştirenler, </a:t>
            </a:r>
            <a:r>
              <a:rPr b="1" lang="en-US" sz="1700" spc="-1" strike="noStrike">
                <a:solidFill>
                  <a:srgbClr val="376092"/>
                </a:solidFill>
                <a:uFill>
                  <a:solidFill>
                    <a:srgbClr val="ffffff"/>
                  </a:solidFill>
                </a:uFill>
                <a:latin typeface="Cambria"/>
              </a:rPr>
              <a:t>demir, çelik ürünlerinin imal, ithal veya ihracını gerçekleştiren</a:t>
            </a:r>
            <a:r>
              <a:rPr b="0" lang="en-US" sz="1700" spc="-1" strike="noStrike">
                <a:solidFill>
                  <a:srgbClr val="595959"/>
                </a:solidFill>
                <a:uFill>
                  <a:solidFill>
                    <a:srgbClr val="ffffff"/>
                  </a:solidFill>
                </a:uFill>
                <a:latin typeface="Cambria"/>
              </a:rPr>
              <a:t>ler, </a:t>
            </a:r>
            <a:r>
              <a:rPr b="1" lang="en-US" sz="1700" spc="-1" strike="noStrike">
                <a:solidFill>
                  <a:srgbClr val="376092"/>
                </a:solidFill>
                <a:uFill>
                  <a:solidFill>
                    <a:srgbClr val="ffffff"/>
                  </a:solidFill>
                </a:uFill>
                <a:latin typeface="Cambria"/>
              </a:rPr>
              <a:t>Gübre Takip Sistemine dahil olan</a:t>
            </a:r>
            <a:r>
              <a:rPr b="0" lang="en-US" sz="1700" spc="-1" strike="noStrike">
                <a:solidFill>
                  <a:srgbClr val="595959"/>
                </a:solidFill>
                <a:uFill>
                  <a:solidFill>
                    <a:srgbClr val="ffffff"/>
                  </a:solidFill>
                </a:uFill>
                <a:latin typeface="Cambria"/>
              </a:rPr>
              <a:t>lar, Hal Kayıt Sistemi kapsamındaki </a:t>
            </a:r>
            <a:r>
              <a:rPr b="1" lang="en-US" sz="1700" spc="-1" strike="noStrike">
                <a:solidFill>
                  <a:srgbClr val="376092"/>
                </a:solidFill>
                <a:uFill>
                  <a:solidFill>
                    <a:srgbClr val="ffffff"/>
                  </a:solidFill>
                </a:uFill>
                <a:latin typeface="Cambria"/>
              </a:rPr>
              <a:t>sebze ve meyvelerin toptan ticareti</a:t>
            </a:r>
            <a:r>
              <a:rPr b="0" lang="en-US" sz="1700" spc="-1" strike="noStrike">
                <a:solidFill>
                  <a:srgbClr val="595959"/>
                </a:solidFill>
                <a:uFill>
                  <a:solidFill>
                    <a:srgbClr val="ffffff"/>
                  </a:solidFill>
                </a:uFill>
                <a:latin typeface="Cambria"/>
              </a:rPr>
              <a:t>ni yapmaya başlayanlar için, e-İrsaliye uygulamasına geçme zorunluluğu, söz konusu işlemlerinin gerçekleştirildiği </a:t>
            </a:r>
            <a:r>
              <a:rPr b="1" lang="en-US" sz="1700" spc="-1" strike="noStrike">
                <a:solidFill>
                  <a:srgbClr val="376092"/>
                </a:solidFill>
                <a:uFill>
                  <a:solidFill>
                    <a:srgbClr val="ffffff"/>
                  </a:solidFill>
                </a:uFill>
                <a:latin typeface="Cambria"/>
              </a:rPr>
              <a:t>ayı izleyen dördüncü ayın başı</a:t>
            </a:r>
            <a:r>
              <a:rPr b="0" lang="en-US" sz="1700" spc="-1" strike="noStrike">
                <a:solidFill>
                  <a:srgbClr val="595959"/>
                </a:solidFill>
                <a:uFill>
                  <a:solidFill>
                    <a:srgbClr val="ffffff"/>
                  </a:solidFill>
                </a:uFill>
                <a:latin typeface="Cambria"/>
              </a:rPr>
              <a:t>ndan itibaren başlayacaktır. </a:t>
            </a:r>
            <a:endParaRPr b="0" lang="en-US" sz="1700" spc="-1" strike="noStrike">
              <a:solidFill>
                <a:srgbClr val="000000"/>
              </a:solidFill>
              <a:uFill>
                <a:solidFill>
                  <a:srgbClr val="ffffff"/>
                </a:solidFill>
              </a:uFill>
              <a:latin typeface="Calibri"/>
            </a:endParaRPr>
          </a:p>
          <a:p>
            <a:pPr>
              <a:lnSpc>
                <a:spcPct val="100000"/>
              </a:lnSpc>
              <a:spcBef>
                <a:spcPts val="40"/>
              </a:spcBef>
            </a:pPr>
            <a:endParaRPr b="0" lang="en-US" sz="1700" spc="-1" strike="noStrike">
              <a:solidFill>
                <a:srgbClr val="000000"/>
              </a:solidFill>
              <a:uFill>
                <a:solidFill>
                  <a:srgbClr val="ffffff"/>
                </a:solidFill>
              </a:uFill>
              <a:latin typeface="Calibri"/>
            </a:endParaRPr>
          </a:p>
        </p:txBody>
      </p:sp>
    </p:spTree>
  </p:cSld>
  <p:transition spd="slow">
    <p:push dir="l"/>
  </p:transition>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TextShape 1"/>
          <p:cNvSpPr txBox="1"/>
          <p:nvPr/>
        </p:nvSpPr>
        <p:spPr>
          <a:xfrm>
            <a:off x="448920" y="92880"/>
            <a:ext cx="82458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e-İrsaliye Uygulaması (İrsaliye yanıtı)</a:t>
            </a:r>
            <a:endParaRPr b="0" lang="en-US" sz="3200" spc="-1" strike="noStrike">
              <a:solidFill>
                <a:srgbClr val="000000"/>
              </a:solidFill>
              <a:uFill>
                <a:solidFill>
                  <a:srgbClr val="ffffff"/>
                </a:solidFill>
              </a:uFill>
              <a:latin typeface="Calibri"/>
            </a:endParaRPr>
          </a:p>
        </p:txBody>
      </p:sp>
      <p:sp>
        <p:nvSpPr>
          <p:cNvPr id="182" name="TextShape 2"/>
          <p:cNvSpPr txBox="1"/>
          <p:nvPr/>
        </p:nvSpPr>
        <p:spPr>
          <a:xfrm>
            <a:off x="448920" y="1091160"/>
            <a:ext cx="8245800" cy="4052160"/>
          </a:xfrm>
          <a:prstGeom prst="rect">
            <a:avLst/>
          </a:prstGeom>
          <a:noFill/>
          <a:ln>
            <a:noFill/>
          </a:ln>
        </p:spPr>
        <p:txBody>
          <a:bodyPr/>
          <a:p>
            <a:pPr marL="343080" indent="-342720" algn="just">
              <a:lnSpc>
                <a:spcPct val="100000"/>
              </a:lnSpc>
              <a:spcBef>
                <a:spcPts val="400"/>
              </a:spcBef>
              <a:buClr>
                <a:srgbClr val="595959"/>
              </a:buClr>
              <a:buFont typeface="Arial"/>
              <a:buChar char="•"/>
            </a:pPr>
            <a:r>
              <a:rPr b="0" lang="en-US" sz="2000" spc="-1" strike="noStrike">
                <a:solidFill>
                  <a:srgbClr val="595959"/>
                </a:solidFill>
                <a:uFill>
                  <a:solidFill>
                    <a:srgbClr val="ffffff"/>
                  </a:solidFill>
                </a:uFill>
                <a:latin typeface="Cambria"/>
              </a:rPr>
              <a:t>Kendisine e-İrsaliye düzenlenen mükellefler, istemeleri halinde,               e-İrsaliyeye konu malların ne kadarlık kısmının teslim alındığını/kabul edildiğini, teslim alınmayan mallara ilişkin olarak, kabul edilmeyen mal miktarını ve nedenini uygulama üzerinden </a:t>
            </a:r>
            <a:r>
              <a:rPr b="1" lang="en-US" sz="2000" spc="-1" strike="noStrike">
                <a:solidFill>
                  <a:srgbClr val="376092"/>
                </a:solidFill>
                <a:uFill>
                  <a:solidFill>
                    <a:srgbClr val="ffffff"/>
                  </a:solidFill>
                </a:uFill>
                <a:latin typeface="Cambria"/>
              </a:rPr>
              <a:t>e-İrsaliye Yanıtı </a:t>
            </a:r>
            <a:r>
              <a:rPr b="0" lang="en-US" sz="2000" spc="-1" strike="noStrike">
                <a:solidFill>
                  <a:srgbClr val="595959"/>
                </a:solidFill>
                <a:uFill>
                  <a:solidFill>
                    <a:srgbClr val="ffffff"/>
                  </a:solidFill>
                </a:uFill>
                <a:latin typeface="Cambria"/>
              </a:rPr>
              <a:t>ile               e-İrsaliyeyi düzenleyene iletebilirler.</a:t>
            </a:r>
            <a:endParaRPr b="0" lang="en-US" sz="2000" spc="-1" strike="noStrike">
              <a:solidFill>
                <a:srgbClr val="000000"/>
              </a:solidFill>
              <a:uFill>
                <a:solidFill>
                  <a:srgbClr val="ffffff"/>
                </a:solidFill>
              </a:uFill>
              <a:latin typeface="Calibri"/>
            </a:endParaRPr>
          </a:p>
          <a:p>
            <a:pPr algn="just">
              <a:lnSpc>
                <a:spcPct val="100000"/>
              </a:lnSpc>
              <a:spcBef>
                <a:spcPts val="99"/>
              </a:spcBef>
            </a:pPr>
            <a:endParaRPr b="0" lang="en-US" sz="2000" spc="-1" strike="noStrike">
              <a:solidFill>
                <a:srgbClr val="000000"/>
              </a:solidFill>
              <a:uFill>
                <a:solidFill>
                  <a:srgbClr val="ffffff"/>
                </a:solidFill>
              </a:uFill>
              <a:latin typeface="Calibri"/>
            </a:endParaRPr>
          </a:p>
          <a:p>
            <a:pPr algn="just">
              <a:lnSpc>
                <a:spcPct val="100000"/>
              </a:lnSpc>
              <a:spcBef>
                <a:spcPts val="40"/>
              </a:spcBef>
            </a:pPr>
            <a:endParaRPr b="0" lang="en-US" sz="2000" spc="-1" strike="noStrike">
              <a:solidFill>
                <a:srgbClr val="000000"/>
              </a:solidFill>
              <a:uFill>
                <a:solidFill>
                  <a:srgbClr val="ffffff"/>
                </a:solidFill>
              </a:uFill>
              <a:latin typeface="Calibri"/>
            </a:endParaRPr>
          </a:p>
          <a:p>
            <a:pPr marL="343080" indent="-342720" algn="just">
              <a:lnSpc>
                <a:spcPct val="100000"/>
              </a:lnSpc>
              <a:spcBef>
                <a:spcPts val="400"/>
              </a:spcBef>
              <a:buClr>
                <a:srgbClr val="595959"/>
              </a:buClr>
              <a:buFont typeface="Arial"/>
              <a:buChar char="•"/>
            </a:pPr>
            <a:r>
              <a:rPr b="0" lang="en-US" sz="2000" spc="-1" strike="noStrike">
                <a:solidFill>
                  <a:srgbClr val="595959"/>
                </a:solidFill>
                <a:uFill>
                  <a:solidFill>
                    <a:srgbClr val="ffffff"/>
                  </a:solidFill>
                </a:uFill>
                <a:latin typeface="Cambria"/>
              </a:rPr>
              <a:t>Düzenlenen e-İrsaliyenin, alıcısının ya da muhteviyatındaki malların </a:t>
            </a:r>
            <a:r>
              <a:rPr b="1" lang="en-US" sz="2000" spc="-1" strike="noStrike">
                <a:solidFill>
                  <a:srgbClr val="376092"/>
                </a:solidFill>
                <a:uFill>
                  <a:solidFill>
                    <a:srgbClr val="ffffff"/>
                  </a:solidFill>
                </a:uFill>
                <a:latin typeface="Cambria"/>
              </a:rPr>
              <a:t>tamamının hatalı </a:t>
            </a:r>
            <a:r>
              <a:rPr b="0" lang="en-US" sz="2000" spc="-1" strike="noStrike">
                <a:solidFill>
                  <a:srgbClr val="595959"/>
                </a:solidFill>
                <a:uFill>
                  <a:solidFill>
                    <a:srgbClr val="ffffff"/>
                  </a:solidFill>
                </a:uFill>
                <a:latin typeface="Cambria"/>
              </a:rPr>
              <a:t>olması halinde, alıcısı tarafından </a:t>
            </a:r>
            <a:r>
              <a:rPr b="1" lang="en-US" sz="2000" spc="-1" strike="noStrike">
                <a:solidFill>
                  <a:srgbClr val="376092"/>
                </a:solidFill>
                <a:uFill>
                  <a:solidFill>
                    <a:srgbClr val="ffffff"/>
                  </a:solidFill>
                </a:uFill>
                <a:latin typeface="Cambria"/>
              </a:rPr>
              <a:t>e-İrsaliye Yanıtı ile reddedilmesi</a:t>
            </a:r>
            <a:r>
              <a:rPr b="0" lang="en-US" sz="2000" spc="-1" strike="noStrike">
                <a:solidFill>
                  <a:srgbClr val="595959"/>
                </a:solidFill>
                <a:uFill>
                  <a:solidFill>
                    <a:srgbClr val="ffffff"/>
                  </a:solidFill>
                </a:uFill>
                <a:latin typeface="Cambria"/>
              </a:rPr>
              <a:t> mümkündür. Ancak ret işleminin malın fiili sevkinden önce yapılması gerekmektedir. Malın fiili sevkinden sonra gönderilecek ret e-İrsaliye Yanıtları hükümsüz olup, bu durumda malı taşıyan/taşıttıran tarafından yeni bir e-İrsaliye düzenlenmesi gerekecektir. </a:t>
            </a:r>
            <a:endParaRPr b="0" lang="en-US" sz="2000" spc="-1" strike="noStrike">
              <a:solidFill>
                <a:srgbClr val="000000"/>
              </a:solidFill>
              <a:uFill>
                <a:solidFill>
                  <a:srgbClr val="ffffff"/>
                </a:solidFill>
              </a:uFill>
              <a:latin typeface="Calibri"/>
            </a:endParaRPr>
          </a:p>
          <a:p>
            <a:pPr>
              <a:lnSpc>
                <a:spcPct val="100000"/>
              </a:lnSpc>
              <a:spcBef>
                <a:spcPts val="99"/>
              </a:spcBef>
            </a:pPr>
            <a:endParaRPr b="0" lang="en-US" sz="2000" spc="-1" strike="noStrike">
              <a:solidFill>
                <a:srgbClr val="000000"/>
              </a:solidFill>
              <a:uFill>
                <a:solidFill>
                  <a:srgbClr val="ffffff"/>
                </a:solidFill>
              </a:uFill>
              <a:latin typeface="Calibri"/>
            </a:endParaRPr>
          </a:p>
          <a:p>
            <a:pPr marL="343080" indent="-342720">
              <a:lnSpc>
                <a:spcPct val="100000"/>
              </a:lnSpc>
              <a:spcBef>
                <a:spcPts val="40"/>
              </a:spcBef>
              <a:buClr>
                <a:srgbClr val="595959"/>
              </a:buClr>
              <a:buFont typeface="Arial"/>
              <a:buChar char="•"/>
            </a:pPr>
            <a:r>
              <a:rPr b="0" lang="en-US" sz="200" spc="-1" strike="noStrike">
                <a:solidFill>
                  <a:srgbClr val="595959"/>
                </a:solidFill>
                <a:uFill>
                  <a:solidFill>
                    <a:srgbClr val="ffffff"/>
                  </a:solidFill>
                </a:uFill>
                <a:latin typeface="Cambria"/>
              </a:rPr>
              <a:t>ye</a:t>
            </a:r>
            <a:endParaRPr b="0" lang="en-US" sz="200" spc="-1" strike="noStrike">
              <a:solidFill>
                <a:srgbClr val="000000"/>
              </a:solidFill>
              <a:uFill>
                <a:solidFill>
                  <a:srgbClr val="ffffff"/>
                </a:solidFill>
              </a:uFill>
              <a:latin typeface="Calibri"/>
            </a:endParaRPr>
          </a:p>
        </p:txBody>
      </p:sp>
    </p:spTree>
  </p:cSld>
  <p:transition spd="slow">
    <p:push dir="l"/>
  </p:transition>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TextShape 1"/>
          <p:cNvSpPr txBox="1"/>
          <p:nvPr/>
        </p:nvSpPr>
        <p:spPr>
          <a:xfrm>
            <a:off x="448920" y="92880"/>
            <a:ext cx="82458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e-İrsaliye Uygulama Kılavuzu</a:t>
            </a:r>
            <a:endParaRPr b="0" lang="en-US" sz="3200" spc="-1" strike="noStrike">
              <a:solidFill>
                <a:srgbClr val="000000"/>
              </a:solidFill>
              <a:uFill>
                <a:solidFill>
                  <a:srgbClr val="ffffff"/>
                </a:solidFill>
              </a:uFill>
              <a:latin typeface="Calibri"/>
            </a:endParaRPr>
          </a:p>
        </p:txBody>
      </p:sp>
      <p:sp>
        <p:nvSpPr>
          <p:cNvPr id="184" name="TextShape 2"/>
          <p:cNvSpPr txBox="1"/>
          <p:nvPr/>
        </p:nvSpPr>
        <p:spPr>
          <a:xfrm>
            <a:off x="448920" y="1091160"/>
            <a:ext cx="8245800" cy="4052160"/>
          </a:xfrm>
          <a:prstGeom prst="rect">
            <a:avLst/>
          </a:prstGeom>
          <a:noFill/>
          <a:ln>
            <a:noFill/>
          </a:ln>
        </p:spPr>
        <p:txBody>
          <a:bodyPr/>
          <a:p>
            <a:pPr marL="343080" indent="-342720" algn="just">
              <a:lnSpc>
                <a:spcPct val="100000"/>
              </a:lnSpc>
              <a:spcBef>
                <a:spcPts val="400"/>
              </a:spcBef>
              <a:buClr>
                <a:srgbClr val="595959"/>
              </a:buClr>
              <a:buFont typeface="Arial"/>
              <a:buChar char="•"/>
            </a:pPr>
            <a:r>
              <a:rPr b="0" lang="en-US" sz="2000" spc="-1" strike="noStrike">
                <a:solidFill>
                  <a:srgbClr val="595959"/>
                </a:solidFill>
                <a:uFill>
                  <a:solidFill>
                    <a:srgbClr val="ffffff"/>
                  </a:solidFill>
                </a:uFill>
                <a:latin typeface="Cambria"/>
              </a:rPr>
              <a:t>E-İrsaliye uygulamasına ilişkin taslak kılavuz ebelge.gib.gov.tr de </a:t>
            </a:r>
            <a:endParaRPr b="0" lang="en-US" sz="2000" spc="-1" strike="noStrike">
              <a:solidFill>
                <a:srgbClr val="000000"/>
              </a:solidFill>
              <a:uFill>
                <a:solidFill>
                  <a:srgbClr val="ffffff"/>
                </a:solidFill>
              </a:uFill>
              <a:latin typeface="Calibri"/>
            </a:endParaRPr>
          </a:p>
          <a:p>
            <a:pPr algn="just">
              <a:lnSpc>
                <a:spcPct val="100000"/>
              </a:lnSpc>
              <a:spcBef>
                <a:spcPts val="400"/>
              </a:spcBef>
            </a:pPr>
            <a:endParaRPr b="0" lang="en-US" sz="2000" spc="-1" strike="noStrike">
              <a:solidFill>
                <a:srgbClr val="000000"/>
              </a:solidFill>
              <a:uFill>
                <a:solidFill>
                  <a:srgbClr val="ffffff"/>
                </a:solidFill>
              </a:uFill>
              <a:latin typeface="Calibri"/>
            </a:endParaRPr>
          </a:p>
          <a:p>
            <a:pPr algn="just">
              <a:lnSpc>
                <a:spcPct val="100000"/>
              </a:lnSpc>
              <a:spcBef>
                <a:spcPts val="400"/>
              </a:spcBef>
            </a:pPr>
            <a:r>
              <a:rPr b="0" lang="en-US" sz="2000" spc="-1" strike="noStrike" u="sng">
                <a:solidFill>
                  <a:srgbClr val="5959ff"/>
                </a:solidFill>
                <a:uFill>
                  <a:solidFill>
                    <a:srgbClr val="ffffff"/>
                  </a:solidFill>
                </a:uFill>
                <a:latin typeface="Calibri"/>
                <a:hlinkClick r:id="rId1"/>
              </a:rPr>
              <a:t>https</a:t>
            </a:r>
            <a:r>
              <a:rPr b="0" lang="en-US" sz="2000" spc="-1" strike="noStrike" u="sng">
                <a:solidFill>
                  <a:srgbClr val="5959ff"/>
                </a:solidFill>
                <a:uFill>
                  <a:solidFill>
                    <a:srgbClr val="ffffff"/>
                  </a:solidFill>
                </a:uFill>
                <a:latin typeface="Calibri"/>
                <a:hlinkClick r:id="rId2"/>
              </a:rPr>
              <a:t>://</a:t>
            </a:r>
            <a:r>
              <a:rPr b="0" lang="en-US" sz="2000" spc="-1" strike="noStrike" u="sng">
                <a:solidFill>
                  <a:srgbClr val="5959ff"/>
                </a:solidFill>
                <a:uFill>
                  <a:solidFill>
                    <a:srgbClr val="ffffff"/>
                  </a:solidFill>
                </a:uFill>
                <a:latin typeface="Calibri"/>
                <a:hlinkClick r:id="rId3"/>
              </a:rPr>
              <a:t>ebelge.gib.gov.tr/dosyalar/kilavuzlar/e-irsaliye_Uygulama_Kilavuzu_Taslagi.pdf</a:t>
            </a:r>
            <a:endParaRPr b="0" lang="en-US" sz="2000" spc="-1" strike="noStrike">
              <a:solidFill>
                <a:srgbClr val="000000"/>
              </a:solidFill>
              <a:uFill>
                <a:solidFill>
                  <a:srgbClr val="ffffff"/>
                </a:solidFill>
              </a:uFill>
              <a:latin typeface="Calibri"/>
            </a:endParaRPr>
          </a:p>
          <a:p>
            <a:pPr algn="just">
              <a:lnSpc>
                <a:spcPct val="100000"/>
              </a:lnSpc>
              <a:spcBef>
                <a:spcPts val="400"/>
              </a:spcBef>
            </a:pPr>
            <a:endParaRPr b="0" lang="en-US" sz="2000" spc="-1" strike="noStrike">
              <a:solidFill>
                <a:srgbClr val="000000"/>
              </a:solidFill>
              <a:uFill>
                <a:solidFill>
                  <a:srgbClr val="ffffff"/>
                </a:solidFill>
              </a:uFill>
              <a:latin typeface="Calibri"/>
            </a:endParaRPr>
          </a:p>
          <a:p>
            <a:pPr algn="just">
              <a:lnSpc>
                <a:spcPct val="100000"/>
              </a:lnSpc>
              <a:spcBef>
                <a:spcPts val="400"/>
              </a:spcBef>
            </a:pPr>
            <a:r>
              <a:rPr b="0" lang="en-US" sz="2000" spc="-1" strike="noStrike">
                <a:solidFill>
                  <a:srgbClr val="595959"/>
                </a:solidFill>
                <a:uFill>
                  <a:solidFill>
                    <a:srgbClr val="ffffff"/>
                  </a:solidFill>
                </a:uFill>
                <a:latin typeface="Cambria"/>
              </a:rPr>
              <a:t>yer almakta olup, yakın zamanda nihayete erdirilmesi ve tüm kamuoyu ile paylaşılması öngörülmektedir. </a:t>
            </a:r>
            <a:endParaRPr b="0" lang="en-US" sz="2000" spc="-1" strike="noStrike">
              <a:solidFill>
                <a:srgbClr val="000000"/>
              </a:solidFill>
              <a:uFill>
                <a:solidFill>
                  <a:srgbClr val="ffffff"/>
                </a:solidFill>
              </a:uFill>
              <a:latin typeface="Calibri"/>
            </a:endParaRPr>
          </a:p>
          <a:p>
            <a:pPr algn="just">
              <a:lnSpc>
                <a:spcPct val="100000"/>
              </a:lnSpc>
              <a:spcBef>
                <a:spcPts val="400"/>
              </a:spcBef>
            </a:pPr>
            <a:endParaRPr b="0" lang="en-US" sz="2000" spc="-1" strike="noStrike">
              <a:solidFill>
                <a:srgbClr val="000000"/>
              </a:solidFill>
              <a:uFill>
                <a:solidFill>
                  <a:srgbClr val="ffffff"/>
                </a:solidFill>
              </a:uFill>
              <a:latin typeface="Calibri"/>
            </a:endParaRPr>
          </a:p>
          <a:p>
            <a:pPr marL="343080" indent="-342720" algn="just">
              <a:lnSpc>
                <a:spcPct val="100000"/>
              </a:lnSpc>
              <a:spcBef>
                <a:spcPts val="400"/>
              </a:spcBef>
              <a:buClr>
                <a:srgbClr val="595959"/>
              </a:buClr>
              <a:buFont typeface="Arial"/>
              <a:buChar char="•"/>
            </a:pPr>
            <a:r>
              <a:rPr b="0" lang="en-US" sz="2000" spc="-1" strike="noStrike">
                <a:solidFill>
                  <a:srgbClr val="595959"/>
                </a:solidFill>
                <a:uFill>
                  <a:solidFill>
                    <a:srgbClr val="ffffff"/>
                  </a:solidFill>
                </a:uFill>
                <a:latin typeface="Cambria"/>
              </a:rPr>
              <a:t>Sahada e-İrsaliye uygulaması ile ilgili sıklıkla sorulan sorular ve cevaplarını burada topladık. Son değerlendirmelerimizi yapmaktayız. </a:t>
            </a:r>
            <a:endParaRPr b="0" lang="en-US" sz="2000" spc="-1" strike="noStrike">
              <a:solidFill>
                <a:srgbClr val="000000"/>
              </a:solidFill>
              <a:uFill>
                <a:solidFill>
                  <a:srgbClr val="ffffff"/>
                </a:solidFill>
              </a:uFill>
              <a:latin typeface="Calibri"/>
            </a:endParaRPr>
          </a:p>
          <a:p>
            <a:pPr algn="just">
              <a:lnSpc>
                <a:spcPct val="100000"/>
              </a:lnSpc>
              <a:spcBef>
                <a:spcPts val="400"/>
              </a:spcBef>
            </a:pPr>
            <a:endParaRPr b="0" lang="en-US" sz="2000" spc="-1" strike="noStrike">
              <a:solidFill>
                <a:srgbClr val="000000"/>
              </a:solidFill>
              <a:uFill>
                <a:solidFill>
                  <a:srgbClr val="ffffff"/>
                </a:solidFill>
              </a:uFill>
              <a:latin typeface="Calibri"/>
            </a:endParaRPr>
          </a:p>
          <a:p>
            <a:pPr algn="just">
              <a:lnSpc>
                <a:spcPct val="100000"/>
              </a:lnSpc>
              <a:spcBef>
                <a:spcPts val="400"/>
              </a:spcBef>
            </a:pPr>
            <a:endParaRPr b="0" lang="en-US" sz="2000" spc="-1" strike="noStrike">
              <a:solidFill>
                <a:srgbClr val="000000"/>
              </a:solidFill>
              <a:uFill>
                <a:solidFill>
                  <a:srgbClr val="ffffff"/>
                </a:solidFill>
              </a:uFill>
              <a:latin typeface="Calibri"/>
            </a:endParaRPr>
          </a:p>
          <a:p>
            <a:pPr>
              <a:lnSpc>
                <a:spcPct val="100000"/>
              </a:lnSpc>
              <a:spcBef>
                <a:spcPts val="99"/>
              </a:spcBef>
            </a:pPr>
            <a:endParaRPr b="0" lang="en-US" sz="2000" spc="-1" strike="noStrike">
              <a:solidFill>
                <a:srgbClr val="000000"/>
              </a:solidFill>
              <a:uFill>
                <a:solidFill>
                  <a:srgbClr val="ffffff"/>
                </a:solidFill>
              </a:uFill>
              <a:latin typeface="Calibri"/>
            </a:endParaRPr>
          </a:p>
          <a:p>
            <a:pPr marL="343080" indent="-342720">
              <a:lnSpc>
                <a:spcPct val="100000"/>
              </a:lnSpc>
              <a:spcBef>
                <a:spcPts val="40"/>
              </a:spcBef>
              <a:buClr>
                <a:srgbClr val="595959"/>
              </a:buClr>
              <a:buFont typeface="Arial"/>
              <a:buChar char="•"/>
            </a:pPr>
            <a:r>
              <a:rPr b="0" lang="en-US" sz="200" spc="-1" strike="noStrike">
                <a:solidFill>
                  <a:srgbClr val="595959"/>
                </a:solidFill>
                <a:uFill>
                  <a:solidFill>
                    <a:srgbClr val="ffffff"/>
                  </a:solidFill>
                </a:uFill>
                <a:latin typeface="Cambria"/>
              </a:rPr>
              <a:t>ye</a:t>
            </a:r>
            <a:endParaRPr b="0" lang="en-US" sz="200" spc="-1" strike="noStrike">
              <a:solidFill>
                <a:srgbClr val="000000"/>
              </a:solidFill>
              <a:uFill>
                <a:solidFill>
                  <a:srgbClr val="ffffff"/>
                </a:solidFill>
              </a:uFill>
              <a:latin typeface="Calibri"/>
            </a:endParaRPr>
          </a:p>
        </p:txBody>
      </p:sp>
    </p:spTree>
  </p:cSld>
  <p:transition spd="slow">
    <p:push dir="l"/>
  </p:transition>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TextShape 1"/>
          <p:cNvSpPr txBox="1"/>
          <p:nvPr/>
        </p:nvSpPr>
        <p:spPr>
          <a:xfrm>
            <a:off x="2304360" y="2286000"/>
            <a:ext cx="6545160" cy="725040"/>
          </a:xfrm>
          <a:prstGeom prst="rect">
            <a:avLst/>
          </a:prstGeom>
          <a:noFill/>
          <a:ln>
            <a:noFill/>
          </a:ln>
        </p:spPr>
        <p:txBody>
          <a:bodyPr anchor="ctr"/>
          <a:p>
            <a:pPr>
              <a:lnSpc>
                <a:spcPct val="100000"/>
              </a:lnSpc>
            </a:pPr>
            <a:r>
              <a:rPr b="1" lang="en-US" sz="4000" spc="-1" strike="noStrike">
                <a:solidFill>
                  <a:srgbClr val="002060"/>
                </a:solidFill>
                <a:uFill>
                  <a:solidFill>
                    <a:srgbClr val="ffffff"/>
                  </a:solidFill>
                </a:uFill>
                <a:latin typeface="Cambria"/>
              </a:rPr>
              <a:t>e-Serbest Meslek Makbuzu Uygulaması</a:t>
            </a:r>
            <a:endParaRPr b="0" lang="en-US" sz="4000" spc="-1" strike="noStrike">
              <a:solidFill>
                <a:srgbClr val="000000"/>
              </a:solidFill>
              <a:uFill>
                <a:solidFill>
                  <a:srgbClr val="ffffff"/>
                </a:solidFill>
              </a:uFill>
              <a:latin typeface="Calibri"/>
            </a:endParaRPr>
          </a:p>
        </p:txBody>
      </p:sp>
    </p:spTree>
  </p:cSld>
  <p:transition spd="slow">
    <p:push dir="r"/>
  </p:transition>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TextShape 1"/>
          <p:cNvSpPr txBox="1"/>
          <p:nvPr/>
        </p:nvSpPr>
        <p:spPr>
          <a:xfrm>
            <a:off x="448920" y="92880"/>
            <a:ext cx="82458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e-Serbest MM Uygulaması (Genel olarak)</a:t>
            </a:r>
            <a:endParaRPr b="0" lang="en-US" sz="3200" spc="-1" strike="noStrike">
              <a:solidFill>
                <a:srgbClr val="000000"/>
              </a:solidFill>
              <a:uFill>
                <a:solidFill>
                  <a:srgbClr val="ffffff"/>
                </a:solidFill>
              </a:uFill>
              <a:latin typeface="Calibri"/>
            </a:endParaRPr>
          </a:p>
        </p:txBody>
      </p:sp>
      <p:sp>
        <p:nvSpPr>
          <p:cNvPr id="187"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Vergi Usul Kanunun 236 ncı maddesine göre hali hazırda kâğıt ortamda düzenlenmekte olan “serbest meslek makbuzu”nun, elektronik belge olarak düzenlenmesi, muhatabının talebi doğrultusunda elektronik ortamda veya kâğıt olarak iletilebilmesi, elektronik ortamda muhafaza ve ibraz edilebilmesi ve Başkanlığa elektronik ortamda iletilmesi veya raporlanabilmesine  imkan verir.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e-Serbest Meslek Makbuzu uygulamasına  dahil olabilmek için gerekli teknik/idari hazırlıkların yapılması ve uygulamadan yararlanmaya yönelik yöntem ve başvuruya ilişkin süreçlerin tamamlanması gerekir.</a:t>
            </a:r>
            <a:endParaRPr b="0" lang="en-US" sz="2200" spc="-1" strike="noStrike">
              <a:solidFill>
                <a:srgbClr val="000000"/>
              </a:solidFill>
              <a:uFill>
                <a:solidFill>
                  <a:srgbClr val="ffffff"/>
                </a:solidFill>
              </a:uFill>
              <a:latin typeface="Calibri"/>
            </a:endParaRPr>
          </a:p>
        </p:txBody>
      </p:sp>
    </p:spTree>
  </p:cSld>
  <p:transition spd="slow">
    <p:push dir="r"/>
  </p:transition>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TextShape 1"/>
          <p:cNvSpPr txBox="1"/>
          <p:nvPr/>
        </p:nvSpPr>
        <p:spPr>
          <a:xfrm>
            <a:off x="448920" y="92880"/>
            <a:ext cx="850212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e-Serbest MM Uygulaması (Kapsam, geçiş süreci)</a:t>
            </a:r>
            <a:endParaRPr b="0" lang="en-US" sz="3200" spc="-1" strike="noStrike">
              <a:solidFill>
                <a:srgbClr val="000000"/>
              </a:solidFill>
              <a:uFill>
                <a:solidFill>
                  <a:srgbClr val="ffffff"/>
                </a:solidFill>
              </a:uFill>
              <a:latin typeface="Calibri"/>
            </a:endParaRPr>
          </a:p>
        </p:txBody>
      </p:sp>
      <p:sp>
        <p:nvSpPr>
          <p:cNvPr id="189" name="TextShape 2"/>
          <p:cNvSpPr txBox="1"/>
          <p:nvPr/>
        </p:nvSpPr>
        <p:spPr>
          <a:xfrm>
            <a:off x="448920" y="1091160"/>
            <a:ext cx="8245800" cy="3796200"/>
          </a:xfrm>
          <a:prstGeom prst="rect">
            <a:avLst/>
          </a:prstGeom>
          <a:noFill/>
          <a:ln>
            <a:noFill/>
          </a:ln>
        </p:spPr>
        <p:txBody>
          <a:bodyPr/>
          <a:p>
            <a:pPr marL="343080" indent="-342720">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Vergiden muaf olmayan serbest meslek erbaplarından,</a:t>
            </a:r>
            <a:endParaRPr b="0" lang="en-US" sz="2200" spc="-1" strike="noStrike">
              <a:solidFill>
                <a:srgbClr val="000000"/>
              </a:solidFill>
              <a:uFill>
                <a:solidFill>
                  <a:srgbClr val="ffffff"/>
                </a:solidFill>
              </a:uFill>
              <a:latin typeface="Calibri"/>
            </a:endParaRPr>
          </a:p>
          <a:p>
            <a:pPr>
              <a:lnSpc>
                <a:spcPct val="100000"/>
              </a:lnSpc>
              <a:spcBef>
                <a:spcPts val="99"/>
              </a:spcBef>
            </a:pPr>
            <a:endParaRPr b="0" lang="en-US" sz="2200" spc="-1" strike="noStrike">
              <a:solidFill>
                <a:srgbClr val="000000"/>
              </a:solidFill>
              <a:uFill>
                <a:solidFill>
                  <a:srgbClr val="ffffff"/>
                </a:solidFill>
              </a:uFill>
              <a:latin typeface="Calibri"/>
            </a:endParaRPr>
          </a:p>
          <a:p>
            <a:pPr lvl="1" marL="743040" indent="-285480">
              <a:lnSpc>
                <a:spcPct val="100000"/>
              </a:lnSpc>
              <a:spcBef>
                <a:spcPts val="439"/>
              </a:spcBef>
              <a:buClr>
                <a:srgbClr val="376092"/>
              </a:buClr>
              <a:buFont typeface="Arial"/>
              <a:buChar char="–"/>
            </a:pPr>
            <a:r>
              <a:rPr b="1" lang="en-US" sz="2200" spc="-1" strike="noStrike">
                <a:solidFill>
                  <a:srgbClr val="376092"/>
                </a:solidFill>
                <a:uFill>
                  <a:solidFill>
                    <a:srgbClr val="ffffff"/>
                  </a:solidFill>
                </a:uFill>
                <a:latin typeface="Cambria"/>
              </a:rPr>
              <a:t>1/2/2020</a:t>
            </a:r>
            <a:r>
              <a:rPr b="0" lang="en-US" sz="2200" spc="-1" strike="noStrike">
                <a:solidFill>
                  <a:srgbClr val="595959"/>
                </a:solidFill>
                <a:uFill>
                  <a:solidFill>
                    <a:srgbClr val="ffffff"/>
                  </a:solidFill>
                </a:uFill>
                <a:latin typeface="Cambria"/>
              </a:rPr>
              <a:t> tarihi itibariyle faaliyetine devam etmekte olanların </a:t>
            </a:r>
            <a:r>
              <a:rPr b="1" lang="en-US" sz="2200" spc="-1" strike="noStrike">
                <a:solidFill>
                  <a:srgbClr val="376092"/>
                </a:solidFill>
                <a:uFill>
                  <a:solidFill>
                    <a:srgbClr val="ffffff"/>
                  </a:solidFill>
                </a:uFill>
                <a:latin typeface="Cambria"/>
              </a:rPr>
              <a:t>1/6/2020</a:t>
            </a:r>
            <a:r>
              <a:rPr b="0" lang="en-US" sz="2200" spc="-1" strike="noStrike">
                <a:solidFill>
                  <a:srgbClr val="595959"/>
                </a:solidFill>
                <a:uFill>
                  <a:solidFill>
                    <a:srgbClr val="ffffff"/>
                  </a:solidFill>
                </a:uFill>
                <a:latin typeface="Cambria"/>
              </a:rPr>
              <a:t> tarihine,</a:t>
            </a:r>
            <a:endParaRPr b="0" lang="en-US" sz="2200" spc="-1" strike="noStrike">
              <a:solidFill>
                <a:srgbClr val="000000"/>
              </a:solidFill>
              <a:uFill>
                <a:solidFill>
                  <a:srgbClr val="ffffff"/>
                </a:solidFill>
              </a:uFill>
              <a:latin typeface="Calibri"/>
            </a:endParaRPr>
          </a:p>
          <a:p>
            <a:pPr>
              <a:lnSpc>
                <a:spcPct val="100000"/>
              </a:lnSpc>
              <a:spcBef>
                <a:spcPts val="99"/>
              </a:spcBef>
            </a:pPr>
            <a:endParaRPr b="0" lang="en-US" sz="2200" spc="-1" strike="noStrike">
              <a:solidFill>
                <a:srgbClr val="000000"/>
              </a:solidFill>
              <a:uFill>
                <a:solidFill>
                  <a:srgbClr val="ffffff"/>
                </a:solidFill>
              </a:uFill>
              <a:latin typeface="Calibri"/>
            </a:endParaRPr>
          </a:p>
          <a:p>
            <a:pPr lvl="1" marL="743040" indent="-285480">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1/2/2020 tarihinden (bu tarih dâhil) itibaren faaliyetine başlayacak olanların ise </a:t>
            </a:r>
            <a:r>
              <a:rPr b="1" lang="en-US" sz="2200" spc="-1" strike="noStrike">
                <a:solidFill>
                  <a:srgbClr val="376092"/>
                </a:solidFill>
                <a:uFill>
                  <a:solidFill>
                    <a:srgbClr val="ffffff"/>
                  </a:solidFill>
                </a:uFill>
                <a:latin typeface="Cambria"/>
              </a:rPr>
              <a:t>işe başladıkları ayı izleyen 3 üncü ayın sonu</a:t>
            </a:r>
            <a:r>
              <a:rPr b="0" lang="en-US" sz="2200" spc="-1" strike="noStrike">
                <a:solidFill>
                  <a:srgbClr val="595959"/>
                </a:solidFill>
                <a:uFill>
                  <a:solidFill>
                    <a:srgbClr val="ffffff"/>
                  </a:solidFill>
                </a:uFill>
                <a:latin typeface="Cambria"/>
              </a:rPr>
              <a:t>na,</a:t>
            </a: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kadar e-Serbest Meslek Makbuzu uygulamasına dahil olmaları ve bu tarihlerden itibaren, istisnai durumlar haricinde,  e-Serbest Meslek Makbuzu düzenlemeleri zorunludur.  </a:t>
            </a:r>
            <a:endParaRPr b="0" lang="en-US" sz="2200" spc="-1" strike="noStrike">
              <a:solidFill>
                <a:srgbClr val="000000"/>
              </a:solidFill>
              <a:uFill>
                <a:solidFill>
                  <a:srgbClr val="ffffff"/>
                </a:solidFill>
              </a:uFill>
              <a:latin typeface="Calibri"/>
            </a:endParaRPr>
          </a:p>
          <a:p>
            <a:pPr>
              <a:lnSpc>
                <a:spcPct val="100000"/>
              </a:lnSpc>
              <a:spcBef>
                <a:spcPts val="439"/>
              </a:spcBef>
            </a:pPr>
            <a:endParaRPr b="0" lang="en-US" sz="2200" spc="-1" strike="noStrike">
              <a:solidFill>
                <a:srgbClr val="000000"/>
              </a:solidFill>
              <a:uFill>
                <a:solidFill>
                  <a:srgbClr val="ffffff"/>
                </a:solidFill>
              </a:uFill>
              <a:latin typeface="Calibri"/>
            </a:endParaRPr>
          </a:p>
        </p:txBody>
      </p:sp>
    </p:spTree>
  </p:cSld>
  <p:transition spd="slow">
    <p:push dir="r"/>
  </p:transition>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TextShape 1"/>
          <p:cNvSpPr txBox="1"/>
          <p:nvPr/>
        </p:nvSpPr>
        <p:spPr>
          <a:xfrm>
            <a:off x="2304360" y="2286000"/>
            <a:ext cx="6545160" cy="725040"/>
          </a:xfrm>
          <a:prstGeom prst="rect">
            <a:avLst/>
          </a:prstGeom>
          <a:noFill/>
          <a:ln>
            <a:noFill/>
          </a:ln>
        </p:spPr>
        <p:txBody>
          <a:bodyPr anchor="ctr"/>
          <a:p>
            <a:pPr>
              <a:lnSpc>
                <a:spcPct val="100000"/>
              </a:lnSpc>
            </a:pPr>
            <a:r>
              <a:rPr b="1" lang="en-US" sz="4000" spc="-1" strike="noStrike">
                <a:solidFill>
                  <a:srgbClr val="002060"/>
                </a:solidFill>
                <a:uFill>
                  <a:solidFill>
                    <a:srgbClr val="ffffff"/>
                  </a:solidFill>
                </a:uFill>
                <a:latin typeface="Cambria"/>
              </a:rPr>
              <a:t>e-Müstahsil Makbuzu Uygulaması</a:t>
            </a:r>
            <a:endParaRPr b="0" lang="en-US" sz="4000" spc="-1" strike="noStrike">
              <a:solidFill>
                <a:srgbClr val="000000"/>
              </a:solidFill>
              <a:uFill>
                <a:solidFill>
                  <a:srgbClr val="ffffff"/>
                </a:solidFill>
              </a:uFill>
              <a:latin typeface="Calibri"/>
            </a:endParaRPr>
          </a:p>
        </p:txBody>
      </p:sp>
    </p:spTree>
  </p:cSld>
  <p:transition spd="slow">
    <p:push dir="u"/>
  </p:transition>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TextShape 1"/>
          <p:cNvSpPr txBox="1"/>
          <p:nvPr/>
        </p:nvSpPr>
        <p:spPr>
          <a:xfrm>
            <a:off x="448920" y="92880"/>
            <a:ext cx="845388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e-Müstahsil Makbuzu Uygulaması (Genel olarak)</a:t>
            </a:r>
            <a:endParaRPr b="0" lang="en-US" sz="3200" spc="-1" strike="noStrike">
              <a:solidFill>
                <a:srgbClr val="000000"/>
              </a:solidFill>
              <a:uFill>
                <a:solidFill>
                  <a:srgbClr val="ffffff"/>
                </a:solidFill>
              </a:uFill>
              <a:latin typeface="Calibri"/>
            </a:endParaRPr>
          </a:p>
        </p:txBody>
      </p:sp>
      <p:sp>
        <p:nvSpPr>
          <p:cNvPr id="192"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Gerçek usulde vergiye tabi olmayan çiftçilerden mal satın alınmasında fatura yerine geçen ticari bir vesika olarak kullanılmakta olan müstahsil makbuzunun, elektronik belge olarak düzenlenmesi ile kağıt ve elektronik ortamda muhafaza ve ibraz edilmesi ve Başkanlığa elektronik ortamda iletilmesine veya raporlanabilmesine imkan verir.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e-Müstahsil Makbuzu uygulamasına  dahil olabilmek için,               e-Fatura uygulamasına dahil olunması, diğer teknik/idari hazırlıkların yapılması ve uygulamadan yararlanmaya yönelik yöntem ve başvuruya ilişkin süreçlerin tamamlanması gerekir.</a:t>
            </a:r>
            <a:endParaRPr b="0" lang="en-US" sz="2200" spc="-1" strike="noStrike">
              <a:solidFill>
                <a:srgbClr val="000000"/>
              </a:solidFill>
              <a:uFill>
                <a:solidFill>
                  <a:srgbClr val="ffffff"/>
                </a:solidFill>
              </a:uFill>
              <a:latin typeface="Calibri"/>
            </a:endParaRPr>
          </a:p>
        </p:txBody>
      </p:sp>
    </p:spTree>
  </p:cSld>
  <p:transition spd="slow">
    <p:push dir="u"/>
  </p:transition>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TextShape 1"/>
          <p:cNvSpPr txBox="1"/>
          <p:nvPr/>
        </p:nvSpPr>
        <p:spPr>
          <a:xfrm>
            <a:off x="448920" y="92880"/>
            <a:ext cx="845388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e-Müstahsil Makbuzu Uygulaması (Kapsam)</a:t>
            </a:r>
            <a:endParaRPr b="0" lang="en-US" sz="3200" spc="-1" strike="noStrike">
              <a:solidFill>
                <a:srgbClr val="000000"/>
              </a:solidFill>
              <a:uFill>
                <a:solidFill>
                  <a:srgbClr val="ffffff"/>
                </a:solidFill>
              </a:uFill>
              <a:latin typeface="Calibri"/>
            </a:endParaRPr>
          </a:p>
        </p:txBody>
      </p:sp>
      <p:sp>
        <p:nvSpPr>
          <p:cNvPr id="194"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376092"/>
              </a:buClr>
              <a:buFont typeface="Arial"/>
              <a:buChar char="•"/>
            </a:pPr>
            <a:r>
              <a:rPr b="1" lang="en-US" sz="2200" spc="-1" strike="noStrike">
                <a:solidFill>
                  <a:srgbClr val="376092"/>
                </a:solidFill>
                <a:uFill>
                  <a:solidFill>
                    <a:srgbClr val="ffffff"/>
                  </a:solidFill>
                </a:uFill>
                <a:latin typeface="Cambria"/>
              </a:rPr>
              <a:t>e-Fatura uygulamasına geçmek zorunda olan </a:t>
            </a:r>
            <a:r>
              <a:rPr b="0" lang="en-US" sz="2200" spc="-1" strike="noStrike">
                <a:solidFill>
                  <a:srgbClr val="595959"/>
                </a:solidFill>
                <a:uFill>
                  <a:solidFill>
                    <a:srgbClr val="ffffff"/>
                  </a:solidFill>
                </a:uFill>
                <a:latin typeface="Cambria"/>
              </a:rPr>
              <a:t>mükelleflerden,</a:t>
            </a:r>
            <a:endParaRPr b="0" lang="en-US" sz="2200" spc="-1" strike="noStrike">
              <a:solidFill>
                <a:srgbClr val="000000"/>
              </a:solidFill>
              <a:uFill>
                <a:solidFill>
                  <a:srgbClr val="ffffff"/>
                </a:solidFill>
              </a:uFill>
              <a:latin typeface="Calibri"/>
            </a:endParaRPr>
          </a:p>
          <a:p>
            <a:pPr lvl="1" marL="743040" indent="-285480" algn="just">
              <a:lnSpc>
                <a:spcPct val="100000"/>
              </a:lnSpc>
              <a:spcBef>
                <a:spcPts val="439"/>
              </a:spcBef>
              <a:buClr>
                <a:srgbClr val="376092"/>
              </a:buClr>
              <a:buFont typeface="Arial"/>
              <a:buChar char="–"/>
            </a:pPr>
            <a:r>
              <a:rPr b="1" lang="en-US" sz="2200" spc="-1" strike="noStrike">
                <a:solidFill>
                  <a:srgbClr val="376092"/>
                </a:solidFill>
                <a:uFill>
                  <a:solidFill>
                    <a:srgbClr val="ffffff"/>
                  </a:solidFill>
                </a:uFill>
                <a:latin typeface="Cambria"/>
              </a:rPr>
              <a:t>Faaliyetleri gereği </a:t>
            </a:r>
            <a:r>
              <a:rPr b="0" lang="en-US" sz="2200" spc="-1" strike="noStrike">
                <a:solidFill>
                  <a:srgbClr val="595959"/>
                </a:solidFill>
                <a:uFill>
                  <a:solidFill>
                    <a:srgbClr val="ffffff"/>
                  </a:solidFill>
                </a:uFill>
                <a:latin typeface="Cambria"/>
              </a:rPr>
              <a:t>aynı zamanda </a:t>
            </a:r>
            <a:r>
              <a:rPr b="1" lang="en-US" sz="2200" spc="-1" strike="noStrike">
                <a:solidFill>
                  <a:srgbClr val="376092"/>
                </a:solidFill>
                <a:uFill>
                  <a:solidFill>
                    <a:srgbClr val="ffffff"/>
                  </a:solidFill>
                </a:uFill>
                <a:latin typeface="Cambria"/>
              </a:rPr>
              <a:t>müstahsil makbuzu düzenlemek zorunda olan</a:t>
            </a:r>
            <a:r>
              <a:rPr b="0" lang="en-US" sz="2200" spc="-1" strike="noStrike">
                <a:solidFill>
                  <a:srgbClr val="595959"/>
                </a:solidFill>
                <a:uFill>
                  <a:solidFill>
                    <a:srgbClr val="ffffff"/>
                  </a:solidFill>
                </a:uFill>
                <a:latin typeface="Cambria"/>
              </a:rPr>
              <a:t>lar, </a:t>
            </a:r>
            <a:endParaRPr b="0" lang="en-US" sz="2200" spc="-1" strike="noStrike">
              <a:solidFill>
                <a:srgbClr val="000000"/>
              </a:solidFill>
              <a:uFill>
                <a:solidFill>
                  <a:srgbClr val="ffffff"/>
                </a:solidFill>
              </a:uFill>
              <a:latin typeface="Calibri"/>
            </a:endParaRPr>
          </a:p>
          <a:p>
            <a:pPr lvl="1" marL="743040" indent="-28548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11/3/2010 tarihli ve 5957 sayılı Sebze ve Meyveler ile Yeterli Arz ve Talep Derinliği Bulunan Diğer Malların Ticaretinin Düzenlenmesi Hakkında Kanun hükümlerine göre </a:t>
            </a:r>
            <a:r>
              <a:rPr b="1" lang="en-US" sz="2200" spc="-1" strike="noStrike">
                <a:solidFill>
                  <a:srgbClr val="376092"/>
                </a:solidFill>
                <a:uFill>
                  <a:solidFill>
                    <a:srgbClr val="ffffff"/>
                  </a:solidFill>
                </a:uFill>
                <a:latin typeface="Cambria"/>
              </a:rPr>
              <a:t>komisyoncu veya tüccar olarak sebze ve meyve ticareti</a:t>
            </a:r>
            <a:r>
              <a:rPr b="0" lang="en-US" sz="2200" spc="-1" strike="noStrike">
                <a:solidFill>
                  <a:srgbClr val="595959"/>
                </a:solidFill>
                <a:uFill>
                  <a:solidFill>
                    <a:srgbClr val="ffffff"/>
                  </a:solidFill>
                </a:uFill>
                <a:latin typeface="Cambria"/>
              </a:rPr>
              <a:t>yle iştigal eden mükellefler ile </a:t>
            </a:r>
            <a:endParaRPr b="0" lang="en-US" sz="2200" spc="-1" strike="noStrike">
              <a:solidFill>
                <a:srgbClr val="000000"/>
              </a:solidFill>
              <a:uFill>
                <a:solidFill>
                  <a:srgbClr val="ffffff"/>
                </a:solidFill>
              </a:uFill>
              <a:latin typeface="Calibri"/>
            </a:endParaRPr>
          </a:p>
          <a:p>
            <a:pPr lvl="1" marL="743040" indent="-285480" algn="just">
              <a:lnSpc>
                <a:spcPct val="100000"/>
              </a:lnSpc>
              <a:spcBef>
                <a:spcPts val="439"/>
              </a:spcBef>
              <a:buClr>
                <a:srgbClr val="376092"/>
              </a:buClr>
              <a:buFont typeface="Arial"/>
              <a:buChar char="–"/>
            </a:pPr>
            <a:r>
              <a:rPr b="1" lang="en-US" sz="2200" spc="-1" strike="noStrike">
                <a:solidFill>
                  <a:srgbClr val="376092"/>
                </a:solidFill>
                <a:uFill>
                  <a:solidFill>
                    <a:srgbClr val="ffffff"/>
                  </a:solidFill>
                </a:uFill>
                <a:latin typeface="Cambria"/>
              </a:rPr>
              <a:t>Başkanlıkça</a:t>
            </a:r>
            <a:r>
              <a:rPr b="0" lang="en-US" sz="2200" spc="-1" strike="noStrike">
                <a:solidFill>
                  <a:srgbClr val="376092"/>
                </a:solidFill>
                <a:uFill>
                  <a:solidFill>
                    <a:srgbClr val="ffffff"/>
                  </a:solidFill>
                </a:uFill>
                <a:latin typeface="Cambria"/>
              </a:rPr>
              <a:t> </a:t>
            </a:r>
            <a:r>
              <a:rPr b="0" lang="en-US" sz="2200" spc="-1" strike="noStrike">
                <a:solidFill>
                  <a:srgbClr val="595959"/>
                </a:solidFill>
                <a:uFill>
                  <a:solidFill>
                    <a:srgbClr val="ffffff"/>
                  </a:solidFill>
                </a:uFill>
                <a:latin typeface="Cambria"/>
              </a:rPr>
              <a:t>kendilerine e-Müstahsil Makbuzu uygulamasına </a:t>
            </a:r>
            <a:r>
              <a:rPr b="1" lang="en-US" sz="2200" spc="-1" strike="noStrike">
                <a:solidFill>
                  <a:srgbClr val="376092"/>
                </a:solidFill>
                <a:uFill>
                  <a:solidFill>
                    <a:srgbClr val="ffffff"/>
                  </a:solidFill>
                </a:uFill>
                <a:latin typeface="Cambria"/>
              </a:rPr>
              <a:t>geçiş zorunluluğu getirilen mükellef</a:t>
            </a:r>
            <a:r>
              <a:rPr b="0" lang="en-US" sz="2200" spc="-1" strike="noStrike">
                <a:solidFill>
                  <a:srgbClr val="595959"/>
                </a:solidFill>
                <a:uFill>
                  <a:solidFill>
                    <a:srgbClr val="ffffff"/>
                  </a:solidFill>
                </a:uFill>
                <a:latin typeface="Cambria"/>
              </a:rPr>
              <a:t>lerin </a:t>
            </a: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müstahsil makbuzlarını “e-Müstahsil Makbuzu” olarak düzenlemeleri zorunludur.</a:t>
            </a:r>
            <a:endParaRPr b="0" lang="en-US" sz="2200" spc="-1" strike="noStrike">
              <a:solidFill>
                <a:srgbClr val="000000"/>
              </a:solidFill>
              <a:uFill>
                <a:solidFill>
                  <a:srgbClr val="ffffff"/>
                </a:solidFill>
              </a:uFill>
              <a:latin typeface="Calibri"/>
            </a:endParaRPr>
          </a:p>
        </p:txBody>
      </p:sp>
    </p:spTree>
  </p:cSld>
  <p:transition spd="slow">
    <p:push dir="u"/>
  </p:transition>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TextShape 1"/>
          <p:cNvSpPr txBox="1"/>
          <p:nvPr/>
        </p:nvSpPr>
        <p:spPr>
          <a:xfrm>
            <a:off x="448920" y="92880"/>
            <a:ext cx="82458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e-Belge Uygulamalarında Yenilikler</a:t>
            </a:r>
            <a:endParaRPr b="0" lang="en-US" sz="3200" spc="-1" strike="noStrike">
              <a:solidFill>
                <a:srgbClr val="000000"/>
              </a:solidFill>
              <a:uFill>
                <a:solidFill>
                  <a:srgbClr val="ffffff"/>
                </a:solidFill>
              </a:uFill>
              <a:latin typeface="Calibri"/>
            </a:endParaRPr>
          </a:p>
        </p:txBody>
      </p:sp>
      <p:sp>
        <p:nvSpPr>
          <p:cNvPr id="131" name="TextShape 2"/>
          <p:cNvSpPr txBox="1"/>
          <p:nvPr/>
        </p:nvSpPr>
        <p:spPr>
          <a:xfrm>
            <a:off x="448920" y="1091160"/>
            <a:ext cx="8245800" cy="4052160"/>
          </a:xfrm>
          <a:prstGeom prst="rect">
            <a:avLst/>
          </a:prstGeom>
          <a:noFill/>
          <a:ln>
            <a:noFill/>
          </a:ln>
        </p:spPr>
        <p:txBody>
          <a:bodyPr/>
          <a:p>
            <a:pPr marL="343080" indent="-342720" algn="just">
              <a:lnSpc>
                <a:spcPct val="100000"/>
              </a:lnSpc>
              <a:spcBef>
                <a:spcPts val="541"/>
              </a:spcBef>
              <a:buClr>
                <a:srgbClr val="595959"/>
              </a:buClr>
              <a:buFont typeface="Arial"/>
              <a:buChar char="•"/>
            </a:pPr>
            <a:r>
              <a:rPr b="0" lang="en-US" sz="2700" spc="-1" strike="noStrike">
                <a:solidFill>
                  <a:srgbClr val="595959"/>
                </a:solidFill>
                <a:uFill>
                  <a:solidFill>
                    <a:srgbClr val="ffffff"/>
                  </a:solidFill>
                </a:uFill>
                <a:latin typeface="Cambria"/>
              </a:rPr>
              <a:t>Hazırlanan Genel Tebliğ taslağı ile e-Belge uygulamalarına ilişkin tüm ikincil mevzuat </a:t>
            </a:r>
            <a:r>
              <a:rPr b="1" lang="en-US" sz="2700" spc="-1" strike="noStrike">
                <a:solidFill>
                  <a:srgbClr val="376092"/>
                </a:solidFill>
                <a:uFill>
                  <a:solidFill>
                    <a:srgbClr val="ffffff"/>
                  </a:solidFill>
                </a:uFill>
                <a:latin typeface="Cambria"/>
              </a:rPr>
              <a:t>tek bir metin </a:t>
            </a:r>
            <a:r>
              <a:rPr b="0" lang="en-US" sz="2700" spc="-1" strike="noStrike">
                <a:solidFill>
                  <a:srgbClr val="595959"/>
                </a:solidFill>
                <a:uFill>
                  <a:solidFill>
                    <a:srgbClr val="ffffff"/>
                  </a:solidFill>
                </a:uFill>
                <a:latin typeface="Cambria"/>
              </a:rPr>
              <a:t>haline getirilmektedir.</a:t>
            </a:r>
            <a:endParaRPr b="0" lang="en-US" sz="2700" spc="-1" strike="noStrike">
              <a:solidFill>
                <a:srgbClr val="000000"/>
              </a:solidFill>
              <a:uFill>
                <a:solidFill>
                  <a:srgbClr val="ffffff"/>
                </a:solidFill>
              </a:uFill>
              <a:latin typeface="Calibri"/>
            </a:endParaRPr>
          </a:p>
          <a:p>
            <a:pPr algn="just">
              <a:lnSpc>
                <a:spcPct val="100000"/>
              </a:lnSpc>
              <a:spcBef>
                <a:spcPts val="99"/>
              </a:spcBef>
            </a:pPr>
            <a:endParaRPr b="0" lang="en-US" sz="2700" spc="-1" strike="noStrike">
              <a:solidFill>
                <a:srgbClr val="000000"/>
              </a:solidFill>
              <a:uFill>
                <a:solidFill>
                  <a:srgbClr val="ffffff"/>
                </a:solidFill>
              </a:uFill>
              <a:latin typeface="Calibri"/>
            </a:endParaRPr>
          </a:p>
          <a:p>
            <a:pPr marL="343080" indent="-342720" algn="just">
              <a:lnSpc>
                <a:spcPct val="100000"/>
              </a:lnSpc>
              <a:spcBef>
                <a:spcPts val="541"/>
              </a:spcBef>
              <a:buClr>
                <a:srgbClr val="595959"/>
              </a:buClr>
              <a:buFont typeface="Arial"/>
              <a:buChar char="•"/>
            </a:pPr>
            <a:r>
              <a:rPr b="0" lang="en-US" sz="2700" spc="-1" strike="noStrike">
                <a:solidFill>
                  <a:srgbClr val="595959"/>
                </a:solidFill>
                <a:uFill>
                  <a:solidFill>
                    <a:srgbClr val="ffffff"/>
                  </a:solidFill>
                </a:uFill>
                <a:latin typeface="Cambria"/>
              </a:rPr>
              <a:t>Halihazırda kullanılmakta olan e-Belgelerin </a:t>
            </a:r>
            <a:r>
              <a:rPr b="1" lang="en-US" sz="2700" spc="-1" strike="noStrike">
                <a:solidFill>
                  <a:srgbClr val="376092"/>
                </a:solidFill>
                <a:uFill>
                  <a:solidFill>
                    <a:srgbClr val="ffffff"/>
                  </a:solidFill>
                </a:uFill>
                <a:latin typeface="Cambria"/>
              </a:rPr>
              <a:t>kapsamına yeni mükellefler </a:t>
            </a:r>
            <a:r>
              <a:rPr b="0" lang="en-US" sz="2700" spc="-1" strike="noStrike">
                <a:solidFill>
                  <a:srgbClr val="595959"/>
                </a:solidFill>
                <a:uFill>
                  <a:solidFill>
                    <a:srgbClr val="ffffff"/>
                  </a:solidFill>
                </a:uFill>
                <a:latin typeface="Cambria"/>
              </a:rPr>
              <a:t>eklenmektedir. </a:t>
            </a:r>
            <a:endParaRPr b="0" lang="en-US" sz="2700" spc="-1" strike="noStrike">
              <a:solidFill>
                <a:srgbClr val="000000"/>
              </a:solidFill>
              <a:uFill>
                <a:solidFill>
                  <a:srgbClr val="ffffff"/>
                </a:solidFill>
              </a:uFill>
              <a:latin typeface="Calibri"/>
            </a:endParaRPr>
          </a:p>
          <a:p>
            <a:pPr algn="just">
              <a:lnSpc>
                <a:spcPct val="100000"/>
              </a:lnSpc>
              <a:spcBef>
                <a:spcPts val="99"/>
              </a:spcBef>
            </a:pPr>
            <a:endParaRPr b="0" lang="en-US" sz="2700" spc="-1" strike="noStrike">
              <a:solidFill>
                <a:srgbClr val="000000"/>
              </a:solidFill>
              <a:uFill>
                <a:solidFill>
                  <a:srgbClr val="ffffff"/>
                </a:solidFill>
              </a:uFill>
              <a:latin typeface="Calibri"/>
            </a:endParaRPr>
          </a:p>
          <a:p>
            <a:pPr marL="343080" indent="-342720" algn="just">
              <a:lnSpc>
                <a:spcPct val="100000"/>
              </a:lnSpc>
              <a:spcBef>
                <a:spcPts val="541"/>
              </a:spcBef>
              <a:buClr>
                <a:srgbClr val="595959"/>
              </a:buClr>
              <a:buFont typeface="Arial"/>
              <a:buChar char="•"/>
            </a:pPr>
            <a:r>
              <a:rPr b="0" lang="en-US" sz="2700" spc="-1" strike="noStrike">
                <a:solidFill>
                  <a:srgbClr val="595959"/>
                </a:solidFill>
                <a:uFill>
                  <a:solidFill>
                    <a:srgbClr val="ffffff"/>
                  </a:solidFill>
                </a:uFill>
                <a:latin typeface="Cambria"/>
              </a:rPr>
              <a:t>İhtiyari olan e-Belgelerin </a:t>
            </a:r>
            <a:r>
              <a:rPr b="1" lang="en-US" sz="2700" spc="-1" strike="noStrike">
                <a:solidFill>
                  <a:srgbClr val="376092"/>
                </a:solidFill>
                <a:uFill>
                  <a:solidFill>
                    <a:srgbClr val="ffffff"/>
                  </a:solidFill>
                </a:uFill>
                <a:latin typeface="Cambria"/>
              </a:rPr>
              <a:t>bir kısmına zorunluluk </a:t>
            </a:r>
            <a:r>
              <a:rPr b="0" lang="en-US" sz="2700" spc="-1" strike="noStrike">
                <a:solidFill>
                  <a:srgbClr val="595959"/>
                </a:solidFill>
                <a:uFill>
                  <a:solidFill>
                    <a:srgbClr val="ffffff"/>
                  </a:solidFill>
                </a:uFill>
                <a:latin typeface="Cambria"/>
              </a:rPr>
              <a:t>getirilmektedir.</a:t>
            </a:r>
            <a:endParaRPr b="0" lang="en-US" sz="2700" spc="-1" strike="noStrike">
              <a:solidFill>
                <a:srgbClr val="000000"/>
              </a:solidFill>
              <a:uFill>
                <a:solidFill>
                  <a:srgbClr val="ffffff"/>
                </a:solidFill>
              </a:uFill>
              <a:latin typeface="Calibri"/>
            </a:endParaRPr>
          </a:p>
          <a:p>
            <a:pPr algn="just">
              <a:lnSpc>
                <a:spcPct val="100000"/>
              </a:lnSpc>
              <a:spcBef>
                <a:spcPts val="119"/>
              </a:spcBef>
            </a:pPr>
            <a:endParaRPr b="0" lang="en-US" sz="2700" spc="-1" strike="noStrike">
              <a:solidFill>
                <a:srgbClr val="000000"/>
              </a:solidFill>
              <a:uFill>
                <a:solidFill>
                  <a:srgbClr val="ffffff"/>
                </a:solidFill>
              </a:uFill>
              <a:latin typeface="Calibri"/>
            </a:endParaRPr>
          </a:p>
          <a:p>
            <a:pPr marL="343080" indent="-342720" algn="just">
              <a:lnSpc>
                <a:spcPct val="100000"/>
              </a:lnSpc>
              <a:spcBef>
                <a:spcPts val="541"/>
              </a:spcBef>
              <a:buClr>
                <a:srgbClr val="376092"/>
              </a:buClr>
              <a:buFont typeface="Arial"/>
              <a:buChar char="•"/>
            </a:pPr>
            <a:r>
              <a:rPr b="1" lang="en-US" sz="2700" spc="-1" strike="noStrike">
                <a:solidFill>
                  <a:srgbClr val="376092"/>
                </a:solidFill>
                <a:uFill>
                  <a:solidFill>
                    <a:srgbClr val="ffffff"/>
                  </a:solidFill>
                </a:uFill>
                <a:latin typeface="Cambria"/>
              </a:rPr>
              <a:t>Yeni e-Belge türleri </a:t>
            </a:r>
            <a:r>
              <a:rPr b="0" lang="en-US" sz="2700" spc="-1" strike="noStrike">
                <a:solidFill>
                  <a:srgbClr val="595959"/>
                </a:solidFill>
                <a:uFill>
                  <a:solidFill>
                    <a:srgbClr val="ffffff"/>
                  </a:solidFill>
                </a:uFill>
                <a:latin typeface="Cambria"/>
              </a:rPr>
              <a:t>tanımlanmaktadır.</a:t>
            </a:r>
            <a:endParaRPr b="0" lang="en-US" sz="2700" spc="-1" strike="noStrike">
              <a:solidFill>
                <a:srgbClr val="000000"/>
              </a:solidFill>
              <a:uFill>
                <a:solidFill>
                  <a:srgbClr val="ffffff"/>
                </a:solidFill>
              </a:uFill>
              <a:latin typeface="Calibri"/>
            </a:endParaRPr>
          </a:p>
          <a:p>
            <a:pPr algn="just">
              <a:lnSpc>
                <a:spcPct val="100000"/>
              </a:lnSpc>
              <a:spcBef>
                <a:spcPts val="99"/>
              </a:spcBef>
            </a:pPr>
            <a:endParaRPr b="0" lang="en-US" sz="2700" spc="-1" strike="noStrike">
              <a:solidFill>
                <a:srgbClr val="000000"/>
              </a:solidFill>
              <a:uFill>
                <a:solidFill>
                  <a:srgbClr val="ffffff"/>
                </a:solidFill>
              </a:uFill>
              <a:latin typeface="Calibri"/>
            </a:endParaRPr>
          </a:p>
          <a:p>
            <a:pPr marL="343080" indent="-342720" algn="just">
              <a:lnSpc>
                <a:spcPct val="100000"/>
              </a:lnSpc>
              <a:spcBef>
                <a:spcPts val="541"/>
              </a:spcBef>
              <a:buClr>
                <a:srgbClr val="595959"/>
              </a:buClr>
              <a:buFont typeface="Arial"/>
              <a:buChar char="•"/>
            </a:pPr>
            <a:r>
              <a:rPr b="0" lang="en-US" sz="2700" spc="-1" strike="noStrike">
                <a:solidFill>
                  <a:srgbClr val="595959"/>
                </a:solidFill>
                <a:uFill>
                  <a:solidFill>
                    <a:srgbClr val="ffffff"/>
                  </a:solidFill>
                </a:uFill>
                <a:latin typeface="Cambria"/>
              </a:rPr>
              <a:t>e-Fatura uygulamasına kayıtlı olan mükelleflerin e-Fatura mükellefleri haricindeki diğer mükelleflere düzenlediği faturaların </a:t>
            </a:r>
            <a:r>
              <a:rPr b="1" lang="en-US" sz="2700" spc="-1" strike="noStrike">
                <a:solidFill>
                  <a:srgbClr val="376092"/>
                </a:solidFill>
                <a:uFill>
                  <a:solidFill>
                    <a:srgbClr val="ffffff"/>
                  </a:solidFill>
                </a:uFill>
                <a:latin typeface="Cambria"/>
              </a:rPr>
              <a:t>e-Arşiv Fatura </a:t>
            </a:r>
            <a:r>
              <a:rPr b="0" lang="en-US" sz="2700" spc="-1" strike="noStrike">
                <a:solidFill>
                  <a:srgbClr val="595959"/>
                </a:solidFill>
                <a:uFill>
                  <a:solidFill>
                    <a:srgbClr val="ffffff"/>
                  </a:solidFill>
                </a:uFill>
                <a:latin typeface="Cambria"/>
              </a:rPr>
              <a:t>olarak düzenlenmesi öngörülmektedir </a:t>
            </a:r>
            <a:r>
              <a:rPr b="0" lang="en-US" sz="2100" spc="-1" strike="noStrike">
                <a:solidFill>
                  <a:srgbClr val="ff0000"/>
                </a:solidFill>
                <a:uFill>
                  <a:solidFill>
                    <a:srgbClr val="ffffff"/>
                  </a:solidFill>
                </a:uFill>
                <a:latin typeface="Cambria"/>
              </a:rPr>
              <a:t>(e-Fatura ---e-Arşiv Fatura’ya geçiş zorunluluğu)</a:t>
            </a:r>
            <a:endParaRPr b="0" lang="en-US" sz="2100" spc="-1" strike="noStrike">
              <a:solidFill>
                <a:srgbClr val="000000"/>
              </a:solidFill>
              <a:uFill>
                <a:solidFill>
                  <a:srgbClr val="ffffff"/>
                </a:solidFill>
              </a:uFill>
              <a:latin typeface="Calibri"/>
            </a:endParaRPr>
          </a:p>
        </p:txBody>
      </p:sp>
    </p:spTree>
  </p:cSld>
  <p:transition spd="slow">
    <p:push dir="l"/>
  </p:transition>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TextShape 1"/>
          <p:cNvSpPr txBox="1"/>
          <p:nvPr/>
        </p:nvSpPr>
        <p:spPr>
          <a:xfrm>
            <a:off x="448920" y="92880"/>
            <a:ext cx="845388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e-Müstahsil Makbuzu Uygulaması (Geçiş)</a:t>
            </a:r>
            <a:endParaRPr b="0" lang="en-US" sz="3200" spc="-1" strike="noStrike">
              <a:solidFill>
                <a:srgbClr val="000000"/>
              </a:solidFill>
              <a:uFill>
                <a:solidFill>
                  <a:srgbClr val="ffffff"/>
                </a:solidFill>
              </a:uFill>
              <a:latin typeface="Calibri"/>
            </a:endParaRPr>
          </a:p>
        </p:txBody>
      </p:sp>
      <p:sp>
        <p:nvSpPr>
          <p:cNvPr id="196" name="TextShape 2"/>
          <p:cNvSpPr txBox="1"/>
          <p:nvPr/>
        </p:nvSpPr>
        <p:spPr>
          <a:xfrm>
            <a:off x="448920" y="1091160"/>
            <a:ext cx="8245800" cy="3796200"/>
          </a:xfrm>
          <a:prstGeom prst="rect">
            <a:avLst/>
          </a:prstGeom>
          <a:noFill/>
          <a:ln>
            <a:noFill/>
          </a:ln>
        </p:spPr>
        <p:txBody>
          <a:bodyPr/>
          <a:p>
            <a:pPr marL="343080" indent="-342720">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e-Müstahsil Makbuzunu düzenleme zorunluluğu bulunan mükelleflerin,</a:t>
            </a:r>
            <a:endParaRPr b="0" lang="en-US" sz="2200" spc="-1" strike="noStrike">
              <a:solidFill>
                <a:srgbClr val="000000"/>
              </a:solidFill>
              <a:uFill>
                <a:solidFill>
                  <a:srgbClr val="ffffff"/>
                </a:solidFill>
              </a:uFill>
              <a:latin typeface="Calibri"/>
            </a:endParaRPr>
          </a:p>
          <a:p>
            <a:pPr>
              <a:lnSpc>
                <a:spcPct val="100000"/>
              </a:lnSpc>
              <a:spcBef>
                <a:spcPts val="439"/>
              </a:spcBef>
            </a:pPr>
            <a:endParaRPr b="0" lang="en-US" sz="2200" spc="-1" strike="noStrike">
              <a:solidFill>
                <a:srgbClr val="000000"/>
              </a:solidFill>
              <a:uFill>
                <a:solidFill>
                  <a:srgbClr val="ffffff"/>
                </a:solidFill>
              </a:uFill>
              <a:latin typeface="Calibri"/>
            </a:endParaRPr>
          </a:p>
          <a:p>
            <a:pPr lvl="1" marL="743040" indent="-285480">
              <a:lnSpc>
                <a:spcPct val="100000"/>
              </a:lnSpc>
              <a:spcBef>
                <a:spcPts val="439"/>
              </a:spcBef>
              <a:buClr>
                <a:srgbClr val="376092"/>
              </a:buClr>
              <a:buFont typeface="Arial"/>
              <a:buChar char="–"/>
            </a:pPr>
            <a:r>
              <a:rPr b="1" lang="en-US" sz="2200" spc="-1" strike="noStrike">
                <a:solidFill>
                  <a:srgbClr val="376092"/>
                </a:solidFill>
                <a:uFill>
                  <a:solidFill>
                    <a:srgbClr val="ffffff"/>
                  </a:solidFill>
                </a:uFill>
                <a:latin typeface="Cambria"/>
              </a:rPr>
              <a:t>1/7/2020</a:t>
            </a:r>
            <a:r>
              <a:rPr b="0" lang="en-US" sz="2200" spc="-1" strike="noStrike">
                <a:solidFill>
                  <a:srgbClr val="595959"/>
                </a:solidFill>
                <a:uFill>
                  <a:solidFill>
                    <a:srgbClr val="ffffff"/>
                  </a:solidFill>
                </a:uFill>
                <a:latin typeface="Cambria"/>
              </a:rPr>
              <a:t> tarihine kadar </a:t>
            </a:r>
            <a:endParaRPr b="0" lang="en-US" sz="2200" spc="-1" strike="noStrike">
              <a:solidFill>
                <a:srgbClr val="000000"/>
              </a:solidFill>
              <a:uFill>
                <a:solidFill>
                  <a:srgbClr val="ffffff"/>
                </a:solidFill>
              </a:uFill>
              <a:latin typeface="Calibri"/>
            </a:endParaRPr>
          </a:p>
          <a:p>
            <a:pPr lvl="1" marL="743040" indent="-285480">
              <a:lnSpc>
                <a:spcPct val="100000"/>
              </a:lnSpc>
              <a:spcBef>
                <a:spcPts val="439"/>
              </a:spcBef>
              <a:buClr>
                <a:srgbClr val="376092"/>
              </a:buClr>
              <a:buFont typeface="Arial"/>
              <a:buChar char="–"/>
            </a:pPr>
            <a:r>
              <a:rPr b="1" lang="en-US" sz="2200" spc="-1" strike="noStrike">
                <a:solidFill>
                  <a:srgbClr val="376092"/>
                </a:solidFill>
                <a:uFill>
                  <a:solidFill>
                    <a:srgbClr val="ffffff"/>
                  </a:solidFill>
                </a:uFill>
                <a:latin typeface="Cambria"/>
              </a:rPr>
              <a:t>komisyoncu veya tüccar olarak sebze ve meyve ticareti</a:t>
            </a:r>
            <a:r>
              <a:rPr b="0" lang="en-US" sz="2200" spc="-1" strike="noStrike">
                <a:solidFill>
                  <a:srgbClr val="595959"/>
                </a:solidFill>
                <a:uFill>
                  <a:solidFill>
                    <a:srgbClr val="ffffff"/>
                  </a:solidFill>
                </a:uFill>
                <a:latin typeface="Cambria"/>
              </a:rPr>
              <a:t>yle iştigal eden mükelleflerin </a:t>
            </a:r>
            <a:r>
              <a:rPr b="1" lang="en-US" sz="2200" spc="-1" strike="noStrike">
                <a:solidFill>
                  <a:srgbClr val="376092"/>
                </a:solidFill>
                <a:uFill>
                  <a:solidFill>
                    <a:srgbClr val="ffffff"/>
                  </a:solidFill>
                </a:uFill>
                <a:latin typeface="Cambria"/>
              </a:rPr>
              <a:t>1/1/2020</a:t>
            </a:r>
            <a:r>
              <a:rPr b="0" lang="en-US" sz="2200" spc="-1" strike="noStrike">
                <a:solidFill>
                  <a:srgbClr val="595959"/>
                </a:solidFill>
                <a:uFill>
                  <a:solidFill>
                    <a:srgbClr val="ffffff"/>
                  </a:solidFill>
                </a:uFill>
                <a:latin typeface="Cambria"/>
              </a:rPr>
              <a:t> tarihine kadar</a:t>
            </a:r>
            <a:endParaRPr b="0" lang="en-US" sz="2200" spc="-1" strike="noStrike">
              <a:solidFill>
                <a:srgbClr val="000000"/>
              </a:solidFill>
              <a:uFill>
                <a:solidFill>
                  <a:srgbClr val="ffffff"/>
                </a:solidFill>
              </a:uFill>
              <a:latin typeface="Calibri"/>
            </a:endParaRPr>
          </a:p>
          <a:p>
            <a:pPr lvl="1" marL="743040" indent="-285480">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2020 veya müteakip yıllarda e-Fatura uygulamasına geçen ve müstahsil makbuzu düzenleme zorunluluğu bulunan mükellefler      </a:t>
            </a:r>
            <a:r>
              <a:rPr b="1" lang="en-US" sz="2200" spc="-1" strike="noStrike">
                <a:solidFill>
                  <a:srgbClr val="376092"/>
                </a:solidFill>
                <a:uFill>
                  <a:solidFill>
                    <a:srgbClr val="ffffff"/>
                  </a:solidFill>
                </a:uFill>
                <a:latin typeface="Cambria"/>
              </a:rPr>
              <a:t>e-Fatura uygulamasına geçiş süresi içinde</a:t>
            </a:r>
            <a:r>
              <a:rPr b="0" lang="en-US" sz="2200" spc="-1" strike="noStrike">
                <a:solidFill>
                  <a:srgbClr val="595959"/>
                </a:solidFill>
                <a:uFill>
                  <a:solidFill>
                    <a:srgbClr val="ffffff"/>
                  </a:solidFill>
                </a:uFill>
                <a:latin typeface="Cambria"/>
              </a:rPr>
              <a:t> </a:t>
            </a:r>
            <a:endParaRPr b="0" lang="en-US" sz="2200" spc="-1" strike="noStrike">
              <a:solidFill>
                <a:srgbClr val="000000"/>
              </a:solidFill>
              <a:uFill>
                <a:solidFill>
                  <a:srgbClr val="ffffff"/>
                </a:solidFill>
              </a:uFill>
              <a:latin typeface="Calibri"/>
            </a:endParaRPr>
          </a:p>
          <a:p>
            <a:pPr algn="just">
              <a:lnSpc>
                <a:spcPct val="100000"/>
              </a:lnSpc>
              <a:spcBef>
                <a:spcPts val="439"/>
              </a:spcBef>
            </a:pPr>
            <a:endParaRPr b="0" lang="en-US" sz="2200" spc="-1" strike="noStrike">
              <a:solidFill>
                <a:srgbClr val="000000"/>
              </a:solidFill>
              <a:uFill>
                <a:solidFill>
                  <a:srgbClr val="ffffff"/>
                </a:solidFill>
              </a:uFill>
              <a:latin typeface="Calibri"/>
            </a:endParaRPr>
          </a:p>
          <a:p>
            <a:pPr algn="just">
              <a:lnSpc>
                <a:spcPct val="100000"/>
              </a:lnSpc>
              <a:spcBef>
                <a:spcPts val="439"/>
              </a:spcBef>
            </a:pPr>
            <a:r>
              <a:rPr b="0" lang="en-US" sz="2200" spc="-1" strike="noStrike">
                <a:solidFill>
                  <a:srgbClr val="595959"/>
                </a:solidFill>
                <a:uFill>
                  <a:solidFill>
                    <a:srgbClr val="ffffff"/>
                  </a:solidFill>
                </a:uFill>
                <a:latin typeface="Cambria"/>
              </a:rPr>
              <a:t>Gerekli başvuruları yaparak e-Müstahsil Makbuzu uygulamasına geçmeleri ve bu tarihten itibaren, istisnai durumlar haricinde, müstahsil makbuzunu “e-Müstahsil Makbuzu” olarak düzenlemeleri zorunludur.</a:t>
            </a:r>
            <a:endParaRPr b="0" lang="en-US" sz="2200" spc="-1" strike="noStrike">
              <a:solidFill>
                <a:srgbClr val="000000"/>
              </a:solidFill>
              <a:uFill>
                <a:solidFill>
                  <a:srgbClr val="ffffff"/>
                </a:solidFill>
              </a:uFill>
              <a:latin typeface="Calibri"/>
            </a:endParaRPr>
          </a:p>
        </p:txBody>
      </p:sp>
    </p:spTree>
  </p:cSld>
  <p:transition spd="slow">
    <p:push dir="u"/>
  </p:transition>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TextShape 1"/>
          <p:cNvSpPr txBox="1"/>
          <p:nvPr/>
        </p:nvSpPr>
        <p:spPr>
          <a:xfrm>
            <a:off x="2304360" y="2286000"/>
            <a:ext cx="6839280" cy="725040"/>
          </a:xfrm>
          <a:prstGeom prst="rect">
            <a:avLst/>
          </a:prstGeom>
          <a:noFill/>
          <a:ln>
            <a:noFill/>
          </a:ln>
        </p:spPr>
        <p:txBody>
          <a:bodyPr anchor="ctr"/>
          <a:p>
            <a:pPr>
              <a:lnSpc>
                <a:spcPct val="100000"/>
              </a:lnSpc>
            </a:pPr>
            <a:r>
              <a:rPr b="1" lang="en-US" sz="4000" spc="-1" strike="noStrike">
                <a:solidFill>
                  <a:srgbClr val="002060"/>
                </a:solidFill>
                <a:uFill>
                  <a:solidFill>
                    <a:srgbClr val="ffffff"/>
                  </a:solidFill>
                </a:uFill>
                <a:latin typeface="Cambria"/>
              </a:rPr>
              <a:t>e-Gider Pusulası Uygulaması</a:t>
            </a:r>
            <a:endParaRPr b="0" lang="en-US" sz="4000" spc="-1" strike="noStrike">
              <a:solidFill>
                <a:srgbClr val="000000"/>
              </a:solidFill>
              <a:uFill>
                <a:solidFill>
                  <a:srgbClr val="ffffff"/>
                </a:solidFill>
              </a:uFill>
              <a:latin typeface="Calibri"/>
            </a:endParaRPr>
          </a:p>
        </p:txBody>
      </p:sp>
    </p:spTree>
  </p:cSld>
  <p:transition spd="slow">
    <p:push dir="d"/>
  </p:transition>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TextShape 1"/>
          <p:cNvSpPr txBox="1"/>
          <p:nvPr/>
        </p:nvSpPr>
        <p:spPr>
          <a:xfrm>
            <a:off x="448920" y="92880"/>
            <a:ext cx="845388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e-Gider Pusulası Uygulaması (Genel olarak)</a:t>
            </a:r>
            <a:endParaRPr b="0" lang="en-US" sz="3200" spc="-1" strike="noStrike">
              <a:solidFill>
                <a:srgbClr val="000000"/>
              </a:solidFill>
              <a:uFill>
                <a:solidFill>
                  <a:srgbClr val="ffffff"/>
                </a:solidFill>
              </a:uFill>
              <a:latin typeface="Calibri"/>
            </a:endParaRPr>
          </a:p>
        </p:txBody>
      </p:sp>
      <p:sp>
        <p:nvSpPr>
          <p:cNvPr id="199"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Gider pusulası ile tevsik edilmesi uygun görülen mal/hizmet alım-satım işlemlerinde, hali hazırda kâğıt ortamda düzenlenmekte olan “gider pusulası”nın, elektronik belge olarak düzenlenmesi, muhatabının talebi doğrultusunda elektronik ortamda veya kâğıt olarak iletilebilmesi, elektronik ortamda muhafaza ve ibraz edilebilmesi ve Başkanlığa elektronik ortamda iletilmesine veya raporlanabilmesine imkan verir.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e-Gider Pusulası uygulamasına  dahil olabilmek için, e-Fatura uygulamasına dahil olunması, diğer teknik/idari hazırlıkların yapılması ve uygulamadan yararlanmaya yönelik yöntem ve başvuruya ilişkin süreçlerin tamamlanması gerekir.</a:t>
            </a:r>
            <a:endParaRPr b="0" lang="en-US" sz="2200" spc="-1" strike="noStrike">
              <a:solidFill>
                <a:srgbClr val="000000"/>
              </a:solidFill>
              <a:uFill>
                <a:solidFill>
                  <a:srgbClr val="ffffff"/>
                </a:solidFill>
              </a:uFill>
              <a:latin typeface="Calibri"/>
            </a:endParaRPr>
          </a:p>
        </p:txBody>
      </p:sp>
    </p:spTree>
  </p:cSld>
  <p:transition spd="slow">
    <p:push dir="d"/>
  </p:transition>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TextShape 1"/>
          <p:cNvSpPr txBox="1"/>
          <p:nvPr/>
        </p:nvSpPr>
        <p:spPr>
          <a:xfrm>
            <a:off x="448920" y="92880"/>
            <a:ext cx="850212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e-Gider Pusulası Uygulaması (Kapsam, geçiş)</a:t>
            </a:r>
            <a:endParaRPr b="0" lang="en-US" sz="3200" spc="-1" strike="noStrike">
              <a:solidFill>
                <a:srgbClr val="000000"/>
              </a:solidFill>
              <a:uFill>
                <a:solidFill>
                  <a:srgbClr val="ffffff"/>
                </a:solidFill>
              </a:uFill>
              <a:latin typeface="Calibri"/>
            </a:endParaRPr>
          </a:p>
        </p:txBody>
      </p:sp>
      <p:sp>
        <p:nvSpPr>
          <p:cNvPr id="201"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e-Gider Pusulası uygulaması </a:t>
            </a:r>
            <a:r>
              <a:rPr b="1" lang="en-US" sz="2200" spc="-1" strike="noStrike">
                <a:solidFill>
                  <a:srgbClr val="376092"/>
                </a:solidFill>
                <a:uFill>
                  <a:solidFill>
                    <a:srgbClr val="ffffff"/>
                  </a:solidFill>
                </a:uFill>
                <a:latin typeface="Cambria"/>
              </a:rPr>
              <a:t>isteğe bağlı </a:t>
            </a:r>
            <a:r>
              <a:rPr b="0" lang="en-US" sz="2200" spc="-1" strike="noStrike">
                <a:solidFill>
                  <a:srgbClr val="595959"/>
                </a:solidFill>
                <a:uFill>
                  <a:solidFill>
                    <a:srgbClr val="ffffff"/>
                  </a:solidFill>
                </a:uFill>
                <a:latin typeface="Cambria"/>
              </a:rPr>
              <a:t>bir uygulama olup, dileyen mükellefler başvuru yaparak söz konusu uygulamadan yararlanabilirler.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376092"/>
              </a:buClr>
              <a:buFont typeface="Arial"/>
              <a:buChar char="•"/>
            </a:pPr>
            <a:r>
              <a:rPr b="1" lang="en-US" sz="2200" spc="-1" strike="noStrike">
                <a:solidFill>
                  <a:srgbClr val="376092"/>
                </a:solidFill>
                <a:uFill>
                  <a:solidFill>
                    <a:srgbClr val="ffffff"/>
                  </a:solidFill>
                </a:uFill>
                <a:latin typeface="Cambria"/>
              </a:rPr>
              <a:t>Analiz veya inceleme çalışmaları </a:t>
            </a:r>
            <a:r>
              <a:rPr b="0" lang="en-US" sz="2200" spc="-1" strike="noStrike">
                <a:solidFill>
                  <a:srgbClr val="595959"/>
                </a:solidFill>
                <a:uFill>
                  <a:solidFill>
                    <a:srgbClr val="ffffff"/>
                  </a:solidFill>
                </a:uFill>
                <a:latin typeface="Cambria"/>
              </a:rPr>
              <a:t>neticesinde </a:t>
            </a:r>
            <a:r>
              <a:rPr b="1" lang="en-US" sz="2200" spc="-1" strike="noStrike">
                <a:solidFill>
                  <a:srgbClr val="376092"/>
                </a:solidFill>
                <a:uFill>
                  <a:solidFill>
                    <a:srgbClr val="ffffff"/>
                  </a:solidFill>
                </a:uFill>
                <a:latin typeface="Cambria"/>
              </a:rPr>
              <a:t>riskli ya da vergiye uyum düzeyi düşük </a:t>
            </a:r>
            <a:r>
              <a:rPr b="0" lang="en-US" sz="2200" spc="-1" strike="noStrike">
                <a:solidFill>
                  <a:srgbClr val="595959"/>
                </a:solidFill>
                <a:uFill>
                  <a:solidFill>
                    <a:srgbClr val="ffffff"/>
                  </a:solidFill>
                </a:uFill>
                <a:latin typeface="Cambria"/>
              </a:rPr>
              <a:t>olduğu tespit edilen mükellefler (yazılı bildirim ve en az 3 ay süre verilmek koşuluyla), belirlenen süreler içerisinde e-Gider Pusulası uygulamasına dahil olmaları ve bu tarihlerden itibaren, istisnai durumlar haricinde,  e-Gider Pusulası düzenlemeleri zorunludur.  </a:t>
            </a:r>
            <a:endParaRPr b="0" lang="en-US" sz="2200" spc="-1" strike="noStrike">
              <a:solidFill>
                <a:srgbClr val="000000"/>
              </a:solidFill>
              <a:uFill>
                <a:solidFill>
                  <a:srgbClr val="ffffff"/>
                </a:solidFill>
              </a:uFill>
              <a:latin typeface="Calibri"/>
            </a:endParaRPr>
          </a:p>
        </p:txBody>
      </p:sp>
    </p:spTree>
  </p:cSld>
  <p:transition spd="slow">
    <p:push dir="d"/>
  </p:transition>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TextShape 1"/>
          <p:cNvSpPr txBox="1"/>
          <p:nvPr/>
        </p:nvSpPr>
        <p:spPr>
          <a:xfrm>
            <a:off x="2304360" y="2286000"/>
            <a:ext cx="6839280" cy="725040"/>
          </a:xfrm>
          <a:prstGeom prst="rect">
            <a:avLst/>
          </a:prstGeom>
          <a:noFill/>
          <a:ln>
            <a:noFill/>
          </a:ln>
        </p:spPr>
        <p:txBody>
          <a:bodyPr anchor="ctr"/>
          <a:p>
            <a:pPr>
              <a:lnSpc>
                <a:spcPct val="100000"/>
              </a:lnSpc>
            </a:pPr>
            <a:r>
              <a:rPr b="1" lang="en-US" sz="4000" spc="-1" strike="noStrike">
                <a:solidFill>
                  <a:srgbClr val="002060"/>
                </a:solidFill>
                <a:uFill>
                  <a:solidFill>
                    <a:srgbClr val="ffffff"/>
                  </a:solidFill>
                </a:uFill>
                <a:latin typeface="Cambria"/>
              </a:rPr>
              <a:t>e-Bilet Uygulaması</a:t>
            </a:r>
            <a:endParaRPr b="0" lang="en-US" sz="4000" spc="-1" strike="noStrike">
              <a:solidFill>
                <a:srgbClr val="000000"/>
              </a:solidFill>
              <a:uFill>
                <a:solidFill>
                  <a:srgbClr val="ffffff"/>
                </a:solidFill>
              </a:uFill>
              <a:latin typeface="Calibri"/>
            </a:endParaRPr>
          </a:p>
        </p:txBody>
      </p:sp>
    </p:spTree>
  </p:cSld>
  <p:transition spd="slow">
    <p:push dir="l"/>
  </p:transition>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3" name="TextShape 1"/>
          <p:cNvSpPr txBox="1"/>
          <p:nvPr/>
        </p:nvSpPr>
        <p:spPr>
          <a:xfrm>
            <a:off x="448920" y="92880"/>
            <a:ext cx="845388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e-Bilet Uygulaması (Genel olarak)</a:t>
            </a:r>
            <a:endParaRPr b="0" lang="en-US" sz="3200" spc="-1" strike="noStrike">
              <a:solidFill>
                <a:srgbClr val="000000"/>
              </a:solidFill>
              <a:uFill>
                <a:solidFill>
                  <a:srgbClr val="ffffff"/>
                </a:solidFill>
              </a:uFill>
              <a:latin typeface="Calibri"/>
            </a:endParaRPr>
          </a:p>
        </p:txBody>
      </p:sp>
      <p:sp>
        <p:nvSpPr>
          <p:cNvPr id="204"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Kâğıt ortamda düzenlenmekte olan </a:t>
            </a:r>
            <a:r>
              <a:rPr b="1" lang="en-US" sz="2200" spc="-1" strike="noStrike">
                <a:solidFill>
                  <a:srgbClr val="376092"/>
                </a:solidFill>
                <a:uFill>
                  <a:solidFill>
                    <a:srgbClr val="ffffff"/>
                  </a:solidFill>
                </a:uFill>
                <a:latin typeface="Cambria"/>
              </a:rPr>
              <a:t>biletler</a:t>
            </a:r>
            <a:r>
              <a:rPr b="0" lang="en-US" sz="2200" spc="-1" strike="noStrike">
                <a:solidFill>
                  <a:srgbClr val="595959"/>
                </a:solidFill>
                <a:uFill>
                  <a:solidFill>
                    <a:srgbClr val="ffffff"/>
                  </a:solidFill>
                </a:uFill>
                <a:latin typeface="Cambria"/>
              </a:rPr>
              <a:t> (</a:t>
            </a:r>
            <a:r>
              <a:rPr b="1" lang="en-US" sz="2200" spc="-1" strike="noStrike">
                <a:solidFill>
                  <a:srgbClr val="376092"/>
                </a:solidFill>
                <a:uFill>
                  <a:solidFill>
                    <a:srgbClr val="ffffff"/>
                  </a:solidFill>
                </a:uFill>
                <a:latin typeface="Cambria"/>
              </a:rPr>
              <a:t>kara, deniz ve hava yolu yolcu biletleri ile sinema, tiyatro, spor müsabakası vb. etkinlikler</a:t>
            </a:r>
            <a:r>
              <a:rPr b="0" lang="en-US" sz="2200" spc="-1" strike="noStrike">
                <a:solidFill>
                  <a:srgbClr val="595959"/>
                </a:solidFill>
                <a:uFill>
                  <a:solidFill>
                    <a:srgbClr val="ffffff"/>
                  </a:solidFill>
                </a:uFill>
                <a:latin typeface="Cambria"/>
              </a:rPr>
              <a:t>e ait biletler gibi) ile </a:t>
            </a:r>
            <a:r>
              <a:rPr b="1" lang="en-US" sz="2200" spc="-1" strike="noStrike">
                <a:solidFill>
                  <a:srgbClr val="376092"/>
                </a:solidFill>
                <a:uFill>
                  <a:solidFill>
                    <a:srgbClr val="ffffff"/>
                  </a:solidFill>
                </a:uFill>
                <a:latin typeface="Cambria"/>
              </a:rPr>
              <a:t>yolcu listelerinin </a:t>
            </a:r>
            <a:r>
              <a:rPr b="0" lang="en-US" sz="2200" spc="-1" strike="noStrike">
                <a:solidFill>
                  <a:srgbClr val="595959"/>
                </a:solidFill>
                <a:uFill>
                  <a:solidFill>
                    <a:srgbClr val="ffffff"/>
                  </a:solidFill>
                </a:uFill>
                <a:latin typeface="Cambria"/>
              </a:rPr>
              <a:t>elektronik ortamda düzenlenebilmesi, muhatabına talebi doğrultusunda elektronik ortamda veya kâğıt olarak iletilebilmesi, elektronik ortamda muhafaza ve ibraz edilebilmesi ve Başkanlığa elektronik ortamda iletilmesine veya raporlanabilmesine imkan verir.</a:t>
            </a:r>
            <a:endParaRPr b="0" lang="en-US" sz="2200" spc="-1" strike="noStrike">
              <a:solidFill>
                <a:srgbClr val="000000"/>
              </a:solidFill>
              <a:uFill>
                <a:solidFill>
                  <a:srgbClr val="ffffff"/>
                </a:solidFill>
              </a:uFill>
              <a:latin typeface="Calibri"/>
            </a:endParaRPr>
          </a:p>
          <a:p>
            <a:pPr>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e-Bilet uygulamasına  dahil olabilmek için, e-Fatura uygulamasına dahil olunması (tam mükellef olmayan havayolu firmaları hariç), diğer teknik/idari hazırlıkların yapılması ve uygulamadan yararlanmaya yönelik yöntem ve başvuruya ilişkin süreçlerin tamamlanması gerekir.</a:t>
            </a:r>
            <a:endParaRPr b="0" lang="en-US" sz="2200" spc="-1" strike="noStrike">
              <a:solidFill>
                <a:srgbClr val="000000"/>
              </a:solidFill>
              <a:uFill>
                <a:solidFill>
                  <a:srgbClr val="ffffff"/>
                </a:solidFill>
              </a:uFill>
              <a:latin typeface="Calibri"/>
            </a:endParaRPr>
          </a:p>
        </p:txBody>
      </p:sp>
    </p:spTree>
  </p:cSld>
  <p:transition spd="slow">
    <p:push dir="l"/>
  </p:transition>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5" name="TextShape 1"/>
          <p:cNvSpPr txBox="1"/>
          <p:nvPr/>
        </p:nvSpPr>
        <p:spPr>
          <a:xfrm>
            <a:off x="2165760" y="429840"/>
            <a:ext cx="6283800" cy="72504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e-Bilet Uygulamaları</a:t>
            </a:r>
            <a:endParaRPr b="0" lang="en-US" sz="3200" spc="-1" strike="noStrike">
              <a:solidFill>
                <a:srgbClr val="000000"/>
              </a:solidFill>
              <a:uFill>
                <a:solidFill>
                  <a:srgbClr val="ffffff"/>
                </a:solidFill>
              </a:uFill>
              <a:latin typeface="Calibri"/>
            </a:endParaRPr>
          </a:p>
        </p:txBody>
      </p:sp>
      <p:sp>
        <p:nvSpPr>
          <p:cNvPr id="206" name="TextShape 2"/>
          <p:cNvSpPr txBox="1"/>
          <p:nvPr/>
        </p:nvSpPr>
        <p:spPr>
          <a:xfrm>
            <a:off x="2165760" y="1155240"/>
            <a:ext cx="6520680" cy="38736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Kara ve Deniz Yolu ile Şehirlerarası veya Uluslararası Yolcu Taşımacılığı İşi ile İştigal Eden Mükelleflerin Elektronik Ortamda Bilet ve Yolcu Listesi Düzenlemeleri</a:t>
            </a:r>
            <a:endParaRPr b="0" lang="en-US" sz="2200" spc="-1" strike="noStrike">
              <a:solidFill>
                <a:srgbClr val="000000"/>
              </a:solidFill>
              <a:uFill>
                <a:solidFill>
                  <a:srgbClr val="ffffff"/>
                </a:solidFill>
              </a:uFill>
              <a:latin typeface="Calibri"/>
            </a:endParaRPr>
          </a:p>
          <a:p>
            <a:pPr>
              <a:lnSpc>
                <a:spcPct val="100000"/>
              </a:lnSpc>
              <a:spcBef>
                <a:spcPts val="241"/>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Hava Yolu ile Yurt İçi veya Yurt Dışı Yolcu Taşımacılığı İşi ile İştigal Eden Mükelleflerin e-Bilet Düzenlemesi</a:t>
            </a:r>
            <a:endParaRPr b="0" lang="en-US" sz="2200" spc="-1" strike="noStrike">
              <a:solidFill>
                <a:srgbClr val="000000"/>
              </a:solidFill>
              <a:uFill>
                <a:solidFill>
                  <a:srgbClr val="ffffff"/>
                </a:solidFill>
              </a:uFill>
              <a:latin typeface="Calibri"/>
            </a:endParaRPr>
          </a:p>
          <a:p>
            <a:pPr>
              <a:lnSpc>
                <a:spcPct val="100000"/>
              </a:lnSpc>
              <a:spcBef>
                <a:spcPts val="241"/>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Sinema, Tiyatro, Konser, Spor Müsabakası ve Benzeri Etkinlikler İçin Bilet Düzenleyen Mükelleflerin e-Bilet Düzenlemeleri</a:t>
            </a:r>
            <a:endParaRPr b="0" lang="en-US" sz="2200" spc="-1" strike="noStrike">
              <a:solidFill>
                <a:srgbClr val="000000"/>
              </a:solidFill>
              <a:uFill>
                <a:solidFill>
                  <a:srgbClr val="ffffff"/>
                </a:solidFill>
              </a:uFill>
              <a:latin typeface="Calibri"/>
            </a:endParaRPr>
          </a:p>
        </p:txBody>
      </p:sp>
    </p:spTree>
  </p:cSld>
  <p:transition spd="slow">
    <p:push dir="l"/>
  </p:transition>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TextShape 1"/>
          <p:cNvSpPr txBox="1"/>
          <p:nvPr/>
        </p:nvSpPr>
        <p:spPr>
          <a:xfrm>
            <a:off x="448920" y="92880"/>
            <a:ext cx="845388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e-Bilet Uygulaması (Kara, deniz yolu …)</a:t>
            </a:r>
            <a:endParaRPr b="0" lang="en-US" sz="3200" spc="-1" strike="noStrike">
              <a:solidFill>
                <a:srgbClr val="000000"/>
              </a:solidFill>
              <a:uFill>
                <a:solidFill>
                  <a:srgbClr val="ffffff"/>
                </a:solidFill>
              </a:uFill>
              <a:latin typeface="Calibri"/>
            </a:endParaRPr>
          </a:p>
        </p:txBody>
      </p:sp>
      <p:sp>
        <p:nvSpPr>
          <p:cNvPr id="208"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376092"/>
              </a:buClr>
              <a:buFont typeface="Arial"/>
              <a:buChar char="•"/>
            </a:pPr>
            <a:r>
              <a:rPr b="1" lang="en-US" sz="2200" spc="-1" strike="noStrike">
                <a:solidFill>
                  <a:srgbClr val="376092"/>
                </a:solidFill>
                <a:uFill>
                  <a:solidFill>
                    <a:srgbClr val="ffffff"/>
                  </a:solidFill>
                </a:uFill>
                <a:latin typeface="Cambria"/>
              </a:rPr>
              <a:t>Kara ve deniz yolu ile şehirlerarası veya uluslararası yolcu taşımacılığı</a:t>
            </a:r>
            <a:r>
              <a:rPr b="0" lang="en-US" sz="2200" spc="-1" strike="noStrike">
                <a:solidFill>
                  <a:srgbClr val="595959"/>
                </a:solidFill>
                <a:uFill>
                  <a:solidFill>
                    <a:srgbClr val="ffffff"/>
                  </a:solidFill>
                </a:uFill>
                <a:latin typeface="Cambria"/>
              </a:rPr>
              <a:t> işi ile iştigâl eden mükelleflerin, elektronik ortamda </a:t>
            </a:r>
            <a:r>
              <a:rPr b="1" lang="en-US" sz="2200" spc="-1" strike="noStrike">
                <a:solidFill>
                  <a:srgbClr val="376092"/>
                </a:solidFill>
                <a:uFill>
                  <a:solidFill>
                    <a:srgbClr val="ffffff"/>
                  </a:solidFill>
                </a:uFill>
                <a:latin typeface="Cambria"/>
              </a:rPr>
              <a:t>yolcu taşıma bileti </a:t>
            </a:r>
            <a:r>
              <a:rPr b="0" lang="en-US" sz="2200" spc="-1" strike="noStrike">
                <a:solidFill>
                  <a:srgbClr val="595959"/>
                </a:solidFill>
                <a:uFill>
                  <a:solidFill>
                    <a:srgbClr val="ffffff"/>
                  </a:solidFill>
                </a:uFill>
                <a:latin typeface="Cambria"/>
              </a:rPr>
              <a:t>ve </a:t>
            </a:r>
            <a:r>
              <a:rPr b="1" lang="en-US" sz="2200" spc="-1" strike="noStrike">
                <a:solidFill>
                  <a:srgbClr val="376092"/>
                </a:solidFill>
                <a:uFill>
                  <a:solidFill>
                    <a:srgbClr val="ffffff"/>
                  </a:solidFill>
                </a:uFill>
                <a:latin typeface="Cambria"/>
              </a:rPr>
              <a:t>yolcu listesi </a:t>
            </a:r>
            <a:r>
              <a:rPr b="0" lang="en-US" sz="2200" spc="-1" strike="noStrike">
                <a:solidFill>
                  <a:srgbClr val="595959"/>
                </a:solidFill>
                <a:uFill>
                  <a:solidFill>
                    <a:srgbClr val="ffffff"/>
                  </a:solidFill>
                </a:uFill>
                <a:latin typeface="Cambria"/>
              </a:rPr>
              <a:t>düzenlemeleri, düzenledikleri e-Biletleri yolcularına talebi doğrultusunda elektronik veya kâğıt ortamında iletmeleri ve bu vesikaları elektronik ortamda muhafaza ve ibraz etmelerine imkan verir.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Bilet ve yolcu listelerinin içeriğinde Vergi Usul Kanunu ve ilgili mevzuatı çerçevesinde bulunması zorunlu olan bilgilerin yanı sıra Başkanlık tarafından esasları belirlenen barkod ya da karekod, diğer bilgiler ya da mükellefler tarafından ihtiyaç duyulan bilgiler bulunur.</a:t>
            </a:r>
            <a:endParaRPr b="0" lang="en-US" sz="2200" spc="-1" strike="noStrike">
              <a:solidFill>
                <a:srgbClr val="000000"/>
              </a:solidFill>
              <a:uFill>
                <a:solidFill>
                  <a:srgbClr val="ffffff"/>
                </a:solidFill>
              </a:uFill>
              <a:latin typeface="Calibri"/>
            </a:endParaRPr>
          </a:p>
        </p:txBody>
      </p:sp>
    </p:spTree>
  </p:cSld>
  <p:transition spd="slow">
    <p:push dir="l"/>
  </p:transition>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9" name="TextShape 1"/>
          <p:cNvSpPr txBox="1"/>
          <p:nvPr/>
        </p:nvSpPr>
        <p:spPr>
          <a:xfrm>
            <a:off x="448920" y="92880"/>
            <a:ext cx="845388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e-Bilet Uygulaması (Havayolu)</a:t>
            </a:r>
            <a:endParaRPr b="0" lang="en-US" sz="3200" spc="-1" strike="noStrike">
              <a:solidFill>
                <a:srgbClr val="000000"/>
              </a:solidFill>
              <a:uFill>
                <a:solidFill>
                  <a:srgbClr val="ffffff"/>
                </a:solidFill>
              </a:uFill>
              <a:latin typeface="Calibri"/>
            </a:endParaRPr>
          </a:p>
        </p:txBody>
      </p:sp>
      <p:sp>
        <p:nvSpPr>
          <p:cNvPr id="210"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376092"/>
              </a:buClr>
              <a:buFont typeface="Arial"/>
              <a:buChar char="•"/>
            </a:pPr>
            <a:r>
              <a:rPr b="1" lang="en-US" sz="2200" spc="-1" strike="noStrike">
                <a:solidFill>
                  <a:srgbClr val="376092"/>
                </a:solidFill>
                <a:uFill>
                  <a:solidFill>
                    <a:srgbClr val="ffffff"/>
                  </a:solidFill>
                </a:uFill>
                <a:latin typeface="Cambria"/>
              </a:rPr>
              <a:t>Hava yolu ile yurt içi veya yurt dışı yolcu taşımacılığı </a:t>
            </a:r>
            <a:r>
              <a:rPr b="0" lang="en-US" sz="2200" spc="-1" strike="noStrike">
                <a:solidFill>
                  <a:srgbClr val="595959"/>
                </a:solidFill>
                <a:uFill>
                  <a:solidFill>
                    <a:srgbClr val="ffffff"/>
                  </a:solidFill>
                </a:uFill>
                <a:latin typeface="Cambria"/>
              </a:rPr>
              <a:t>işi ile iştigal eden mükelleflerin, </a:t>
            </a:r>
            <a:r>
              <a:rPr b="1" lang="en-US" sz="2200" spc="-1" strike="noStrike">
                <a:solidFill>
                  <a:srgbClr val="376092"/>
                </a:solidFill>
                <a:uFill>
                  <a:solidFill>
                    <a:srgbClr val="ffffff"/>
                  </a:solidFill>
                </a:uFill>
                <a:latin typeface="Cambria"/>
              </a:rPr>
              <a:t>e-Bilet düzenlemeleri</a:t>
            </a:r>
            <a:r>
              <a:rPr b="0" lang="en-US" sz="2200" spc="-1" strike="noStrike">
                <a:solidFill>
                  <a:srgbClr val="595959"/>
                </a:solidFill>
                <a:uFill>
                  <a:solidFill>
                    <a:srgbClr val="ffffff"/>
                  </a:solidFill>
                </a:uFill>
                <a:latin typeface="Cambria"/>
              </a:rPr>
              <a:t>, düzenledikleri e-Biletleri muhatabına </a:t>
            </a:r>
            <a:r>
              <a:rPr b="1" lang="en-US" sz="2200" spc="-1" strike="noStrike">
                <a:solidFill>
                  <a:srgbClr val="376092"/>
                </a:solidFill>
                <a:uFill>
                  <a:solidFill>
                    <a:srgbClr val="ffffff"/>
                  </a:solidFill>
                </a:uFill>
                <a:latin typeface="Cambria"/>
              </a:rPr>
              <a:t>elektronik veya kağıt ortamda iletmeleri</a:t>
            </a:r>
            <a:r>
              <a:rPr b="0" lang="en-US" sz="2200" spc="-1" strike="noStrike">
                <a:solidFill>
                  <a:srgbClr val="595959"/>
                </a:solidFill>
                <a:uFill>
                  <a:solidFill>
                    <a:srgbClr val="ffffff"/>
                  </a:solidFill>
                </a:uFill>
                <a:latin typeface="Cambria"/>
              </a:rPr>
              <a:t>, bu belgeleri elektronik ortamda muhafaza ve ibraz etmeleri ile Başkanlığa elektronik ortamda bildirilmelerine imkan verir.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Türkiye’de faaliyette bulunan dar mükellef hava yolu firmalarının, sadece Türkiye'de elde edilmiş sayılan hasılatlarını içeren biletleri bu Tebliğ kapsamındadır</a:t>
            </a:r>
            <a:r>
              <a:rPr b="0" lang="en-US" sz="2000" spc="-1" strike="noStrike">
                <a:solidFill>
                  <a:srgbClr val="595959"/>
                </a:solidFill>
                <a:uFill>
                  <a:solidFill>
                    <a:srgbClr val="ffffff"/>
                  </a:solidFill>
                </a:uFill>
                <a:latin typeface="Cambria"/>
              </a:rPr>
              <a:t>.</a:t>
            </a:r>
            <a:endParaRPr b="0" lang="en-US" sz="2000" spc="-1" strike="noStrike">
              <a:solidFill>
                <a:srgbClr val="000000"/>
              </a:solidFill>
              <a:uFill>
                <a:solidFill>
                  <a:srgbClr val="ffffff"/>
                </a:solidFill>
              </a:uFill>
              <a:latin typeface="Calibri"/>
            </a:endParaRPr>
          </a:p>
          <a:p>
            <a:pPr algn="just">
              <a:lnSpc>
                <a:spcPct val="100000"/>
              </a:lnSpc>
              <a:spcBef>
                <a:spcPts val="99"/>
              </a:spcBef>
            </a:pPr>
            <a:endParaRPr b="0" lang="en-US" sz="20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Belirtilen şartları taşıyan </a:t>
            </a:r>
            <a:r>
              <a:rPr b="1" lang="en-US" sz="2200" spc="-1" strike="noStrike">
                <a:solidFill>
                  <a:srgbClr val="376092"/>
                </a:solidFill>
                <a:uFill>
                  <a:solidFill>
                    <a:srgbClr val="ffffff"/>
                  </a:solidFill>
                </a:uFill>
                <a:latin typeface="Cambria"/>
              </a:rPr>
              <a:t>e-Biletler, tutarına bakılmaksızın fatura yerine geçen belge</a:t>
            </a:r>
            <a:r>
              <a:rPr b="0" lang="en-US" sz="2200" spc="-1" strike="noStrike">
                <a:solidFill>
                  <a:srgbClr val="595959"/>
                </a:solidFill>
                <a:uFill>
                  <a:solidFill>
                    <a:srgbClr val="ffffff"/>
                  </a:solidFill>
                </a:uFill>
                <a:latin typeface="Cambria"/>
              </a:rPr>
              <a:t> olarak kabul edilecektir.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e-Bilet düzenleme izni alan mükellefler, bagaj ücreti, cezalar, ücret iadesi ve benzeri işlemleri için de e-Bilet düzenleyeceklerdir.</a:t>
            </a:r>
            <a:endParaRPr b="0" lang="en-US" sz="2200" spc="-1" strike="noStrike">
              <a:solidFill>
                <a:srgbClr val="000000"/>
              </a:solidFill>
              <a:uFill>
                <a:solidFill>
                  <a:srgbClr val="ffffff"/>
                </a:solidFill>
              </a:uFill>
              <a:latin typeface="Calibri"/>
            </a:endParaRPr>
          </a:p>
        </p:txBody>
      </p:sp>
    </p:spTree>
  </p:cSld>
  <p:transition spd="slow">
    <p:push dir="l"/>
  </p:transition>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1" name="TextShape 1"/>
          <p:cNvSpPr txBox="1"/>
          <p:nvPr/>
        </p:nvSpPr>
        <p:spPr>
          <a:xfrm>
            <a:off x="448920" y="92880"/>
            <a:ext cx="845388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e-Bilet Uygulaması (Havayolu)</a:t>
            </a:r>
            <a:endParaRPr b="0" lang="en-US" sz="3200" spc="-1" strike="noStrike">
              <a:solidFill>
                <a:srgbClr val="000000"/>
              </a:solidFill>
              <a:uFill>
                <a:solidFill>
                  <a:srgbClr val="ffffff"/>
                </a:solidFill>
              </a:uFill>
              <a:latin typeface="Calibri"/>
            </a:endParaRPr>
          </a:p>
        </p:txBody>
      </p:sp>
      <p:sp>
        <p:nvSpPr>
          <p:cNvPr id="212"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79"/>
              </a:spcBef>
              <a:buClr>
                <a:srgbClr val="595959"/>
              </a:buClr>
              <a:buFont typeface="Arial"/>
              <a:buChar char="•"/>
            </a:pPr>
            <a:r>
              <a:rPr b="0" lang="en-US" sz="2400" spc="-1" strike="noStrike">
                <a:solidFill>
                  <a:srgbClr val="595959"/>
                </a:solidFill>
                <a:uFill>
                  <a:solidFill>
                    <a:srgbClr val="ffffff"/>
                  </a:solidFill>
                </a:uFill>
                <a:latin typeface="Cambria"/>
              </a:rPr>
              <a:t>Hava yolu firmaları tarafından yapılan satışlarda yolcu bilgilerinin kaydedildiği aşamada yolcu tarafından talep edilmesi halinde, </a:t>
            </a:r>
            <a:r>
              <a:rPr b="1" lang="en-US" sz="2400" spc="-1" strike="noStrike">
                <a:solidFill>
                  <a:srgbClr val="376092"/>
                </a:solidFill>
                <a:uFill>
                  <a:solidFill>
                    <a:srgbClr val="ffffff"/>
                  </a:solidFill>
                </a:uFill>
                <a:latin typeface="Cambria"/>
              </a:rPr>
              <a:t>yolcu bilgilerine ilaveten hesabına yolculuk yaptıkları mükellefin adı-soyadı/unvanı ve VKN/TCKN bilgileri </a:t>
            </a:r>
            <a:r>
              <a:rPr b="0" lang="en-US" sz="2400" spc="-1" strike="noStrike">
                <a:solidFill>
                  <a:srgbClr val="595959"/>
                </a:solidFill>
                <a:uFill>
                  <a:solidFill>
                    <a:srgbClr val="ffffff"/>
                  </a:solidFill>
                </a:uFill>
                <a:latin typeface="Cambria"/>
              </a:rPr>
              <a:t>de e-Bilet üzerinde gösterilecektir. </a:t>
            </a:r>
            <a:endParaRPr b="0" lang="en-US" sz="2400" spc="-1" strike="noStrike">
              <a:solidFill>
                <a:srgbClr val="000000"/>
              </a:solidFill>
              <a:uFill>
                <a:solidFill>
                  <a:srgbClr val="ffffff"/>
                </a:solidFill>
              </a:uFill>
              <a:latin typeface="Calibri"/>
            </a:endParaRPr>
          </a:p>
          <a:p>
            <a:pPr algn="just">
              <a:lnSpc>
                <a:spcPct val="100000"/>
              </a:lnSpc>
              <a:spcBef>
                <a:spcPts val="99"/>
              </a:spcBef>
            </a:pPr>
            <a:endParaRPr b="0" lang="en-US" sz="2400" spc="-1" strike="noStrike">
              <a:solidFill>
                <a:srgbClr val="000000"/>
              </a:solidFill>
              <a:uFill>
                <a:solidFill>
                  <a:srgbClr val="ffffff"/>
                </a:solidFill>
              </a:uFill>
              <a:latin typeface="Calibri"/>
            </a:endParaRPr>
          </a:p>
          <a:p>
            <a:pPr marL="343080" indent="-342720" algn="just">
              <a:lnSpc>
                <a:spcPct val="100000"/>
              </a:lnSpc>
              <a:spcBef>
                <a:spcPts val="479"/>
              </a:spcBef>
              <a:buClr>
                <a:srgbClr val="595959"/>
              </a:buClr>
              <a:buFont typeface="Arial"/>
              <a:buChar char="•"/>
            </a:pPr>
            <a:r>
              <a:rPr b="0" lang="en-US" sz="2400" spc="-1" strike="noStrike">
                <a:solidFill>
                  <a:srgbClr val="595959"/>
                </a:solidFill>
                <a:uFill>
                  <a:solidFill>
                    <a:srgbClr val="ffffff"/>
                  </a:solidFill>
                </a:uFill>
                <a:latin typeface="Cambria"/>
              </a:rPr>
              <a:t>e-Biletin Türkiye’de mükellefiyeti bulunan acenteler tarafından düzenlenmesi durumunda söz konusu acenteler</a:t>
            </a:r>
            <a:r>
              <a:rPr b="1" lang="en-US" sz="2400" spc="-1" strike="noStrike">
                <a:solidFill>
                  <a:srgbClr val="595959"/>
                </a:solidFill>
                <a:uFill>
                  <a:solidFill>
                    <a:srgbClr val="ffffff"/>
                  </a:solidFill>
                </a:uFill>
                <a:latin typeface="Cambria"/>
              </a:rPr>
              <a:t>, </a:t>
            </a:r>
            <a:r>
              <a:rPr b="1" lang="en-US" sz="2400" spc="-1" strike="noStrike">
                <a:solidFill>
                  <a:srgbClr val="376092"/>
                </a:solidFill>
                <a:uFill>
                  <a:solidFill>
                    <a:srgbClr val="ffffff"/>
                  </a:solidFill>
                </a:uFill>
                <a:latin typeface="Cambria"/>
              </a:rPr>
              <a:t>e-Bilet üzerinde yolcu bilgilerine ilave olarak kendilerine ait mükellefiyet bilgilerine ya da IATA nezdinde kendileri için oluşturulmuş bilgilere de yer vererek yolcuya e-Bilet muhteviyatını da içeren bir fatura</a:t>
            </a:r>
            <a:r>
              <a:rPr b="0" lang="en-US" sz="2400" spc="-1" strike="noStrike">
                <a:solidFill>
                  <a:srgbClr val="595959"/>
                </a:solidFill>
                <a:uFill>
                  <a:solidFill>
                    <a:srgbClr val="ffffff"/>
                  </a:solidFill>
                </a:uFill>
                <a:latin typeface="Cambria"/>
              </a:rPr>
              <a:t> düzenleyeceklerdir. Bu fatura üzerinde yolcu bilgilerine ilaveten yolcu tarafından talep edilmesi halinde hesabına yolculuk yapılan mükellef bilgilerine de yer verilecektir.</a:t>
            </a:r>
            <a:endParaRPr b="0" lang="en-US" sz="2400" spc="-1" strike="noStrike">
              <a:solidFill>
                <a:srgbClr val="000000"/>
              </a:solidFill>
              <a:uFill>
                <a:solidFill>
                  <a:srgbClr val="ffffff"/>
                </a:solidFill>
              </a:uFill>
              <a:latin typeface="Calibri"/>
            </a:endParaRPr>
          </a:p>
          <a:p>
            <a:pPr>
              <a:lnSpc>
                <a:spcPct val="100000"/>
              </a:lnSpc>
              <a:spcBef>
                <a:spcPts val="99"/>
              </a:spcBef>
            </a:pPr>
            <a:endParaRPr b="0" lang="en-US" sz="2400" spc="-1" strike="noStrike">
              <a:solidFill>
                <a:srgbClr val="000000"/>
              </a:solidFill>
              <a:uFill>
                <a:solidFill>
                  <a:srgbClr val="ffffff"/>
                </a:solidFill>
              </a:uFill>
              <a:latin typeface="Calibri"/>
            </a:endParaRPr>
          </a:p>
        </p:txBody>
      </p:sp>
    </p:spTree>
  </p:cSld>
  <p:transition spd="slow">
    <p:push dir="l"/>
  </p:transition>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TextShape 1"/>
          <p:cNvSpPr txBox="1"/>
          <p:nvPr/>
        </p:nvSpPr>
        <p:spPr>
          <a:xfrm>
            <a:off x="448920" y="92880"/>
            <a:ext cx="82458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e-Belge Uygulamalarında Yenilikler</a:t>
            </a:r>
            <a:endParaRPr b="0" lang="en-US" sz="3200" spc="-1" strike="noStrike">
              <a:solidFill>
                <a:srgbClr val="000000"/>
              </a:solidFill>
              <a:uFill>
                <a:solidFill>
                  <a:srgbClr val="ffffff"/>
                </a:solidFill>
              </a:uFill>
              <a:latin typeface="Calibri"/>
            </a:endParaRPr>
          </a:p>
        </p:txBody>
      </p:sp>
      <p:sp>
        <p:nvSpPr>
          <p:cNvPr id="133" name="TextShape 2"/>
          <p:cNvSpPr txBox="1"/>
          <p:nvPr/>
        </p:nvSpPr>
        <p:spPr>
          <a:xfrm>
            <a:off x="448920" y="1091160"/>
            <a:ext cx="8245800" cy="3913920"/>
          </a:xfrm>
          <a:prstGeom prst="rect">
            <a:avLst/>
          </a:prstGeom>
          <a:noFill/>
          <a:ln>
            <a:noFill/>
          </a:ln>
        </p:spPr>
        <p:txBody>
          <a:bodyPr/>
          <a:p>
            <a:pPr marL="343080" indent="-342720" algn="just">
              <a:lnSpc>
                <a:spcPct val="100000"/>
              </a:lnSpc>
              <a:spcBef>
                <a:spcPts val="561"/>
              </a:spcBef>
              <a:buClr>
                <a:srgbClr val="595959"/>
              </a:buClr>
              <a:buFont typeface="Arial"/>
              <a:buChar char="•"/>
            </a:pPr>
            <a:r>
              <a:rPr b="0" lang="en-US" sz="2800" spc="-1" strike="noStrike">
                <a:solidFill>
                  <a:srgbClr val="595959"/>
                </a:solidFill>
                <a:uFill>
                  <a:solidFill>
                    <a:srgbClr val="ffffff"/>
                  </a:solidFill>
                </a:uFill>
                <a:latin typeface="Cambria"/>
              </a:rPr>
              <a:t>e-Fatura uygulamasına kayıtlı olmayan mükellefler ile </a:t>
            </a:r>
            <a:r>
              <a:rPr b="1" lang="en-US" sz="2800" spc="-1" strike="noStrike">
                <a:solidFill>
                  <a:srgbClr val="376092"/>
                </a:solidFill>
                <a:uFill>
                  <a:solidFill>
                    <a:srgbClr val="ffffff"/>
                  </a:solidFill>
                </a:uFill>
                <a:latin typeface="Cambria"/>
              </a:rPr>
              <a:t>nihai tüketiciler için de e-İrsaliye </a:t>
            </a:r>
            <a:r>
              <a:rPr b="0" lang="en-US" sz="2800" spc="-1" strike="noStrike">
                <a:solidFill>
                  <a:srgbClr val="595959"/>
                </a:solidFill>
                <a:uFill>
                  <a:solidFill>
                    <a:srgbClr val="ffffff"/>
                  </a:solidFill>
                </a:uFill>
                <a:latin typeface="Cambria"/>
              </a:rPr>
              <a:t>düzenlenebilmesi sağlanmaktadır.</a:t>
            </a:r>
            <a:endParaRPr b="0" lang="en-US" sz="2800" spc="-1" strike="noStrike">
              <a:solidFill>
                <a:srgbClr val="000000"/>
              </a:solidFill>
              <a:uFill>
                <a:solidFill>
                  <a:srgbClr val="ffffff"/>
                </a:solidFill>
              </a:uFill>
              <a:latin typeface="Calibri"/>
            </a:endParaRPr>
          </a:p>
          <a:p>
            <a:pPr algn="just">
              <a:lnSpc>
                <a:spcPct val="100000"/>
              </a:lnSpc>
              <a:spcBef>
                <a:spcPts val="99"/>
              </a:spcBef>
            </a:pPr>
            <a:endParaRPr b="0" lang="en-US" sz="2800" spc="-1" strike="noStrike">
              <a:solidFill>
                <a:srgbClr val="000000"/>
              </a:solidFill>
              <a:uFill>
                <a:solidFill>
                  <a:srgbClr val="ffffff"/>
                </a:solidFill>
              </a:uFill>
              <a:latin typeface="Calibri"/>
            </a:endParaRPr>
          </a:p>
          <a:p>
            <a:pPr marL="343080" indent="-342720" algn="just">
              <a:lnSpc>
                <a:spcPct val="100000"/>
              </a:lnSpc>
              <a:spcBef>
                <a:spcPts val="561"/>
              </a:spcBef>
              <a:buClr>
                <a:srgbClr val="595959"/>
              </a:buClr>
              <a:buFont typeface="Arial"/>
              <a:buChar char="•"/>
            </a:pPr>
            <a:r>
              <a:rPr b="0" lang="en-US" sz="2800" spc="-1" strike="noStrike">
                <a:solidFill>
                  <a:srgbClr val="595959"/>
                </a:solidFill>
                <a:uFill>
                  <a:solidFill>
                    <a:srgbClr val="ffffff"/>
                  </a:solidFill>
                </a:uFill>
                <a:latin typeface="Cambria"/>
              </a:rPr>
              <a:t>ÖKC kullanımından 483 SN VUK GT’deki koşulları sağlayarak </a:t>
            </a:r>
            <a:r>
              <a:rPr b="0" lang="en-US" sz="2800" spc="-1" strike="noStrike">
                <a:solidFill>
                  <a:srgbClr val="ff0000"/>
                </a:solidFill>
                <a:uFill>
                  <a:solidFill>
                    <a:srgbClr val="ffffff"/>
                  </a:solidFill>
                </a:uFill>
                <a:latin typeface="Cambria"/>
              </a:rPr>
              <a:t>muaf olan mükelleflerin </a:t>
            </a:r>
            <a:r>
              <a:rPr b="1" lang="en-US" sz="2800" spc="-1" strike="noStrike">
                <a:solidFill>
                  <a:srgbClr val="376092"/>
                </a:solidFill>
                <a:uFill>
                  <a:solidFill>
                    <a:srgbClr val="ffffff"/>
                  </a:solidFill>
                </a:uFill>
                <a:latin typeface="Cambria"/>
              </a:rPr>
              <a:t>vergi dâhil 500 TL’ye kadar</a:t>
            </a:r>
            <a:r>
              <a:rPr b="0" lang="en-US" sz="2800" spc="-1" strike="noStrike">
                <a:solidFill>
                  <a:srgbClr val="595959"/>
                </a:solidFill>
                <a:uFill>
                  <a:solidFill>
                    <a:srgbClr val="ffffff"/>
                  </a:solidFill>
                </a:uFill>
                <a:latin typeface="Cambria"/>
              </a:rPr>
              <a:t> olan perakende mal/hizmet satışlarında </a:t>
            </a:r>
            <a:r>
              <a:rPr b="1" lang="en-US" sz="2800" spc="-1" strike="noStrike">
                <a:solidFill>
                  <a:srgbClr val="376092"/>
                </a:solidFill>
                <a:uFill>
                  <a:solidFill>
                    <a:srgbClr val="ffffff"/>
                  </a:solidFill>
                </a:uFill>
                <a:latin typeface="Cambria"/>
              </a:rPr>
              <a:t>“Nihai Tüketici” açıklaması ile e-Arşiv Fatura </a:t>
            </a:r>
            <a:r>
              <a:rPr b="0" lang="en-US" sz="2800" spc="-1" strike="noStrike">
                <a:solidFill>
                  <a:srgbClr val="595959"/>
                </a:solidFill>
                <a:uFill>
                  <a:solidFill>
                    <a:srgbClr val="ffffff"/>
                  </a:solidFill>
                </a:uFill>
                <a:latin typeface="Cambria"/>
              </a:rPr>
              <a:t>düzenlenmesi mümkün hale gelmektedir. </a:t>
            </a:r>
            <a:endParaRPr b="0" lang="en-US" sz="2800" spc="-1" strike="noStrike">
              <a:solidFill>
                <a:srgbClr val="000000"/>
              </a:solidFill>
              <a:uFill>
                <a:solidFill>
                  <a:srgbClr val="ffffff"/>
                </a:solidFill>
              </a:uFill>
              <a:latin typeface="Calibri"/>
            </a:endParaRPr>
          </a:p>
          <a:p>
            <a:pPr algn="just">
              <a:lnSpc>
                <a:spcPct val="100000"/>
              </a:lnSpc>
              <a:spcBef>
                <a:spcPts val="99"/>
              </a:spcBef>
            </a:pPr>
            <a:endParaRPr b="0" lang="en-US" sz="2800" spc="-1" strike="noStrike">
              <a:solidFill>
                <a:srgbClr val="000000"/>
              </a:solidFill>
              <a:uFill>
                <a:solidFill>
                  <a:srgbClr val="ffffff"/>
                </a:solidFill>
              </a:uFill>
              <a:latin typeface="Calibri"/>
            </a:endParaRPr>
          </a:p>
          <a:p>
            <a:pPr marL="343080" indent="-342720" algn="just">
              <a:lnSpc>
                <a:spcPct val="100000"/>
              </a:lnSpc>
              <a:spcBef>
                <a:spcPts val="561"/>
              </a:spcBef>
              <a:buClr>
                <a:srgbClr val="595959"/>
              </a:buClr>
              <a:buFont typeface="Arial"/>
              <a:buChar char="•"/>
            </a:pPr>
            <a:r>
              <a:rPr b="0" lang="en-US" sz="2800" spc="-1" strike="noStrike">
                <a:solidFill>
                  <a:srgbClr val="595959"/>
                </a:solidFill>
                <a:uFill>
                  <a:solidFill>
                    <a:srgbClr val="ffffff"/>
                  </a:solidFill>
                </a:uFill>
                <a:latin typeface="Cambria"/>
              </a:rPr>
              <a:t>e-Arşiv Fatura düzenlemekle yükümlü olmayan mükelleflerin </a:t>
            </a:r>
            <a:r>
              <a:rPr b="1" lang="en-US" sz="2800" spc="-1" strike="noStrike">
                <a:solidFill>
                  <a:srgbClr val="376092"/>
                </a:solidFill>
                <a:uFill>
                  <a:solidFill>
                    <a:srgbClr val="ffffff"/>
                  </a:solidFill>
                </a:uFill>
                <a:latin typeface="Cambria"/>
              </a:rPr>
              <a:t>belirli tutarın aşan faturalarının</a:t>
            </a:r>
            <a:r>
              <a:rPr b="0" lang="en-US" sz="2800" spc="-1" strike="noStrike">
                <a:solidFill>
                  <a:srgbClr val="595959"/>
                </a:solidFill>
                <a:uFill>
                  <a:solidFill>
                    <a:srgbClr val="ffffff"/>
                  </a:solidFill>
                </a:uFill>
                <a:latin typeface="Cambria"/>
              </a:rPr>
              <a:t>, </a:t>
            </a:r>
            <a:r>
              <a:rPr b="0" lang="en-US" sz="2800" spc="-1" strike="noStrike">
                <a:solidFill>
                  <a:srgbClr val="ff0000"/>
                </a:solidFill>
                <a:uFill>
                  <a:solidFill>
                    <a:srgbClr val="ffffff"/>
                  </a:solidFill>
                </a:uFill>
                <a:latin typeface="Cambria"/>
              </a:rPr>
              <a:t>bu faturalarla sınırlı olmak </a:t>
            </a:r>
            <a:r>
              <a:rPr b="0" lang="en-US" sz="2800" spc="-1" strike="noStrike">
                <a:solidFill>
                  <a:srgbClr val="595959"/>
                </a:solidFill>
                <a:uFill>
                  <a:solidFill>
                    <a:srgbClr val="ffffff"/>
                  </a:solidFill>
                </a:uFill>
                <a:latin typeface="Cambria"/>
              </a:rPr>
              <a:t>üzere, </a:t>
            </a:r>
            <a:r>
              <a:rPr b="1" lang="en-US" sz="2800" spc="-1" strike="noStrike">
                <a:solidFill>
                  <a:srgbClr val="376092"/>
                </a:solidFill>
                <a:uFill>
                  <a:solidFill>
                    <a:srgbClr val="ffffff"/>
                  </a:solidFill>
                </a:uFill>
                <a:latin typeface="Cambria"/>
              </a:rPr>
              <a:t>e-Arşiv Fatura olarak </a:t>
            </a:r>
            <a:r>
              <a:rPr b="0" lang="en-US" sz="2800" spc="-1" strike="noStrike">
                <a:solidFill>
                  <a:srgbClr val="0070c0"/>
                </a:solidFill>
                <a:uFill>
                  <a:solidFill>
                    <a:srgbClr val="ffffff"/>
                  </a:solidFill>
                </a:uFill>
                <a:latin typeface="Cambria"/>
              </a:rPr>
              <a:t>düzenlenmesi zorunluluğu getirilmektedir.</a:t>
            </a:r>
            <a:endParaRPr b="0" lang="en-US" sz="2800" spc="-1" strike="noStrike">
              <a:solidFill>
                <a:srgbClr val="000000"/>
              </a:solidFill>
              <a:uFill>
                <a:solidFill>
                  <a:srgbClr val="ffffff"/>
                </a:solidFill>
              </a:uFill>
              <a:latin typeface="Calibri"/>
            </a:endParaRPr>
          </a:p>
          <a:p>
            <a:pPr algn="just">
              <a:lnSpc>
                <a:spcPct val="100000"/>
              </a:lnSpc>
              <a:spcBef>
                <a:spcPts val="99"/>
              </a:spcBef>
            </a:pPr>
            <a:endParaRPr b="0" lang="en-US" sz="2800" spc="-1" strike="noStrike">
              <a:solidFill>
                <a:srgbClr val="000000"/>
              </a:solidFill>
              <a:uFill>
                <a:solidFill>
                  <a:srgbClr val="ffffff"/>
                </a:solidFill>
              </a:uFill>
              <a:latin typeface="Calibri"/>
            </a:endParaRPr>
          </a:p>
          <a:p>
            <a:pPr marL="343080" indent="-342720" algn="just">
              <a:lnSpc>
                <a:spcPct val="100000"/>
              </a:lnSpc>
              <a:spcBef>
                <a:spcPts val="561"/>
              </a:spcBef>
              <a:buClr>
                <a:srgbClr val="595959"/>
              </a:buClr>
              <a:buFont typeface="Arial"/>
              <a:buChar char="•"/>
            </a:pPr>
            <a:r>
              <a:rPr b="0" lang="en-US" sz="2800" spc="-1" strike="noStrike">
                <a:solidFill>
                  <a:srgbClr val="595959"/>
                </a:solidFill>
                <a:uFill>
                  <a:solidFill>
                    <a:srgbClr val="ffffff"/>
                  </a:solidFill>
                </a:uFill>
                <a:latin typeface="Cambria"/>
              </a:rPr>
              <a:t>e-Belgelerden GİB Portal üzerinden düzenlenebilenlerin </a:t>
            </a:r>
            <a:r>
              <a:rPr b="1" lang="en-US" sz="2800" spc="-1" strike="noStrike">
                <a:solidFill>
                  <a:srgbClr val="376092"/>
                </a:solidFill>
                <a:uFill>
                  <a:solidFill>
                    <a:srgbClr val="ffffff"/>
                  </a:solidFill>
                </a:uFill>
                <a:latin typeface="Cambria"/>
              </a:rPr>
              <a:t>Başkanlığa ait elektronik imza ya da mali mühür ile imzalanabilmesi</a:t>
            </a:r>
            <a:r>
              <a:rPr b="0" lang="en-US" sz="2800" spc="-1" strike="noStrike">
                <a:solidFill>
                  <a:srgbClr val="595959"/>
                </a:solidFill>
                <a:uFill>
                  <a:solidFill>
                    <a:srgbClr val="ffffff"/>
                  </a:solidFill>
                </a:uFill>
                <a:latin typeface="Cambria"/>
              </a:rPr>
              <a:t> öngörülmektedir.</a:t>
            </a:r>
            <a:endParaRPr b="0" lang="en-US" sz="2800" spc="-1" strike="noStrike">
              <a:solidFill>
                <a:srgbClr val="000000"/>
              </a:solidFill>
              <a:uFill>
                <a:solidFill>
                  <a:srgbClr val="ffffff"/>
                </a:solidFill>
              </a:uFill>
              <a:latin typeface="Calibri"/>
            </a:endParaRPr>
          </a:p>
        </p:txBody>
      </p:sp>
    </p:spTree>
  </p:cSld>
  <p:transition spd="slow">
    <p:push dir="l"/>
  </p:transition>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TextShape 1"/>
          <p:cNvSpPr txBox="1"/>
          <p:nvPr/>
        </p:nvSpPr>
        <p:spPr>
          <a:xfrm>
            <a:off x="448920" y="92880"/>
            <a:ext cx="845388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e-Bilet Uygulaması (Havayolu)</a:t>
            </a:r>
            <a:endParaRPr b="0" lang="en-US" sz="3200" spc="-1" strike="noStrike">
              <a:solidFill>
                <a:srgbClr val="000000"/>
              </a:solidFill>
              <a:uFill>
                <a:solidFill>
                  <a:srgbClr val="ffffff"/>
                </a:solidFill>
              </a:uFill>
              <a:latin typeface="Calibri"/>
            </a:endParaRPr>
          </a:p>
        </p:txBody>
      </p:sp>
      <p:sp>
        <p:nvSpPr>
          <p:cNvPr id="214"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79"/>
              </a:spcBef>
              <a:buClr>
                <a:srgbClr val="595959"/>
              </a:buClr>
              <a:buFont typeface="Arial"/>
              <a:buChar char="•"/>
            </a:pPr>
            <a:r>
              <a:rPr b="0" lang="en-US" sz="2400" spc="-1" strike="noStrike">
                <a:solidFill>
                  <a:srgbClr val="595959"/>
                </a:solidFill>
                <a:uFill>
                  <a:solidFill>
                    <a:srgbClr val="ffffff"/>
                  </a:solidFill>
                </a:uFill>
                <a:latin typeface="Cambria"/>
              </a:rPr>
              <a:t>Elektronik iletim izni alan hava yolu firmalarınca düzenlenen </a:t>
            </a:r>
            <a:r>
              <a:rPr b="1" lang="en-US" sz="2400" spc="-1" strike="noStrike">
                <a:solidFill>
                  <a:srgbClr val="376092"/>
                </a:solidFill>
                <a:uFill>
                  <a:solidFill>
                    <a:srgbClr val="ffffff"/>
                  </a:solidFill>
                </a:uFill>
                <a:latin typeface="Cambria"/>
              </a:rPr>
              <a:t>e-Biletin kâğıt çıktısı</a:t>
            </a:r>
            <a:r>
              <a:rPr b="0" lang="en-US" sz="2400" spc="-1" strike="noStrike">
                <a:solidFill>
                  <a:srgbClr val="595959"/>
                </a:solidFill>
                <a:uFill>
                  <a:solidFill>
                    <a:srgbClr val="ffffff"/>
                  </a:solidFill>
                </a:uFill>
                <a:latin typeface="Cambria"/>
              </a:rPr>
              <a:t> da elektronik ortamdaki aslına </a:t>
            </a:r>
            <a:r>
              <a:rPr b="1" lang="en-US" sz="2400" spc="-1" strike="noStrike">
                <a:solidFill>
                  <a:srgbClr val="376092"/>
                </a:solidFill>
                <a:uFill>
                  <a:solidFill>
                    <a:srgbClr val="ffffff"/>
                  </a:solidFill>
                </a:uFill>
                <a:latin typeface="Cambria"/>
              </a:rPr>
              <a:t>uygun olmak koşuluyla</a:t>
            </a:r>
            <a:r>
              <a:rPr b="0" lang="en-US" sz="2400" spc="-1" strike="noStrike">
                <a:solidFill>
                  <a:srgbClr val="595959"/>
                </a:solidFill>
                <a:uFill>
                  <a:solidFill>
                    <a:srgbClr val="ffffff"/>
                  </a:solidFill>
                </a:uFill>
                <a:latin typeface="Cambria"/>
              </a:rPr>
              <a:t>, Kanun hükümlerine göre </a:t>
            </a:r>
            <a:r>
              <a:rPr b="1" lang="en-US" sz="2400" spc="-1" strike="noStrike">
                <a:solidFill>
                  <a:srgbClr val="376092"/>
                </a:solidFill>
                <a:uFill>
                  <a:solidFill>
                    <a:srgbClr val="ffffff"/>
                  </a:solidFill>
                </a:uFill>
                <a:latin typeface="Cambria"/>
              </a:rPr>
              <a:t>tevsik edici belge </a:t>
            </a:r>
            <a:r>
              <a:rPr b="0" lang="en-US" sz="2400" spc="-1" strike="noStrike">
                <a:solidFill>
                  <a:srgbClr val="595959"/>
                </a:solidFill>
                <a:uFill>
                  <a:solidFill>
                    <a:srgbClr val="ffffff"/>
                  </a:solidFill>
                </a:uFill>
                <a:latin typeface="Cambria"/>
              </a:rPr>
              <a:t>olarak kullanılabilecektir. Bu durumda söz konusu e-Bilet çıktısının ayrıca imzalanmasına veya kaşe/damga tatbik edilmesine gerek bulunmamaktadır.</a:t>
            </a:r>
            <a:endParaRPr b="0" lang="en-US" sz="2400" spc="-1" strike="noStrike">
              <a:solidFill>
                <a:srgbClr val="000000"/>
              </a:solidFill>
              <a:uFill>
                <a:solidFill>
                  <a:srgbClr val="ffffff"/>
                </a:solidFill>
              </a:uFill>
              <a:latin typeface="Calibri"/>
            </a:endParaRPr>
          </a:p>
          <a:p>
            <a:pPr algn="just">
              <a:lnSpc>
                <a:spcPct val="100000"/>
              </a:lnSpc>
              <a:spcBef>
                <a:spcPts val="99"/>
              </a:spcBef>
            </a:pPr>
            <a:endParaRPr b="0" lang="en-US" sz="2400" spc="-1" strike="noStrike">
              <a:solidFill>
                <a:srgbClr val="000000"/>
              </a:solidFill>
              <a:uFill>
                <a:solidFill>
                  <a:srgbClr val="ffffff"/>
                </a:solidFill>
              </a:uFill>
              <a:latin typeface="Calibri"/>
            </a:endParaRPr>
          </a:p>
          <a:p>
            <a:pPr marL="343080" indent="-342720" algn="just">
              <a:lnSpc>
                <a:spcPct val="100000"/>
              </a:lnSpc>
              <a:spcBef>
                <a:spcPts val="479"/>
              </a:spcBef>
              <a:buClr>
                <a:srgbClr val="595959"/>
              </a:buClr>
              <a:buFont typeface="Arial"/>
              <a:buChar char="•"/>
            </a:pPr>
            <a:r>
              <a:rPr b="0" lang="en-US" sz="2400" spc="-1" strike="noStrike">
                <a:solidFill>
                  <a:srgbClr val="595959"/>
                </a:solidFill>
                <a:uFill>
                  <a:solidFill>
                    <a:srgbClr val="ffffff"/>
                  </a:solidFill>
                </a:uFill>
                <a:latin typeface="Cambria"/>
              </a:rPr>
              <a:t>Hava yolu firmaları, katma değer vergisine tabi olan işlemleri için bilette yer alan tutardan matraha dâhil olmayan unsurları ayrıştırdıktan sonra </a:t>
            </a:r>
            <a:r>
              <a:rPr b="1" lang="en-US" sz="2400" spc="-1" strike="noStrike">
                <a:solidFill>
                  <a:srgbClr val="376092"/>
                </a:solidFill>
                <a:uFill>
                  <a:solidFill>
                    <a:srgbClr val="ffffff"/>
                  </a:solidFill>
                </a:uFill>
                <a:latin typeface="Cambria"/>
              </a:rPr>
              <a:t>iç yüzde yoluyla katma değer vergisi </a:t>
            </a:r>
            <a:r>
              <a:rPr b="0" lang="en-US" sz="2400" spc="-1" strike="noStrike">
                <a:solidFill>
                  <a:srgbClr val="595959"/>
                </a:solidFill>
                <a:uFill>
                  <a:solidFill>
                    <a:srgbClr val="ffffff"/>
                  </a:solidFill>
                </a:uFill>
                <a:latin typeface="Cambria"/>
              </a:rPr>
              <a:t>hesaplayıp beyan edeceklerdir. </a:t>
            </a:r>
            <a:endParaRPr b="0" lang="en-US" sz="2400" spc="-1" strike="noStrike">
              <a:solidFill>
                <a:srgbClr val="000000"/>
              </a:solidFill>
              <a:uFill>
                <a:solidFill>
                  <a:srgbClr val="ffffff"/>
                </a:solidFill>
              </a:uFill>
              <a:latin typeface="Calibri"/>
            </a:endParaRPr>
          </a:p>
          <a:p>
            <a:pPr algn="just">
              <a:lnSpc>
                <a:spcPct val="100000"/>
              </a:lnSpc>
              <a:spcBef>
                <a:spcPts val="119"/>
              </a:spcBef>
            </a:pPr>
            <a:endParaRPr b="0" lang="en-US" sz="2400" spc="-1" strike="noStrike">
              <a:solidFill>
                <a:srgbClr val="000000"/>
              </a:solidFill>
              <a:uFill>
                <a:solidFill>
                  <a:srgbClr val="ffffff"/>
                </a:solidFill>
              </a:uFill>
              <a:latin typeface="Calibri"/>
            </a:endParaRPr>
          </a:p>
          <a:p>
            <a:pPr marL="343080" indent="-342720" algn="just">
              <a:lnSpc>
                <a:spcPct val="100000"/>
              </a:lnSpc>
              <a:spcBef>
                <a:spcPts val="479"/>
              </a:spcBef>
              <a:buClr>
                <a:srgbClr val="595959"/>
              </a:buClr>
              <a:buFont typeface="Arial"/>
              <a:buChar char="•"/>
            </a:pPr>
            <a:r>
              <a:rPr b="0" lang="en-US" sz="2400" spc="-1" strike="noStrike">
                <a:solidFill>
                  <a:srgbClr val="595959"/>
                </a:solidFill>
                <a:uFill>
                  <a:solidFill>
                    <a:srgbClr val="ffffff"/>
                  </a:solidFill>
                </a:uFill>
                <a:latin typeface="Cambria"/>
              </a:rPr>
              <a:t>Hava yolu taşımacılığı hizmetinden yararlanan mükellefler ise, Katma Değer Vergisi Kanununun 29 ve müteakip maddelerinde düzenlenen vergi indirimine ilişkin hükümlere bağlı kalmak şartıyla, </a:t>
            </a:r>
            <a:r>
              <a:rPr b="1" lang="en-US" sz="2400" spc="-1" strike="noStrike">
                <a:solidFill>
                  <a:srgbClr val="376092"/>
                </a:solidFill>
                <a:uFill>
                  <a:solidFill>
                    <a:srgbClr val="ffffff"/>
                  </a:solidFill>
                </a:uFill>
                <a:latin typeface="Cambria"/>
              </a:rPr>
              <a:t>hesaplanan katma değer vergisini indirim </a:t>
            </a:r>
            <a:r>
              <a:rPr b="0" lang="en-US" sz="2400" spc="-1" strike="noStrike">
                <a:solidFill>
                  <a:srgbClr val="595959"/>
                </a:solidFill>
                <a:uFill>
                  <a:solidFill>
                    <a:srgbClr val="ffffff"/>
                  </a:solidFill>
                </a:uFill>
                <a:latin typeface="Cambria"/>
              </a:rPr>
              <a:t>konusu yapabileceklerdir.</a:t>
            </a:r>
            <a:endParaRPr b="0" lang="en-US" sz="2400" spc="-1" strike="noStrike">
              <a:solidFill>
                <a:srgbClr val="000000"/>
              </a:solidFill>
              <a:uFill>
                <a:solidFill>
                  <a:srgbClr val="ffffff"/>
                </a:solidFill>
              </a:uFill>
              <a:latin typeface="Calibri"/>
            </a:endParaRPr>
          </a:p>
        </p:txBody>
      </p:sp>
    </p:spTree>
  </p:cSld>
  <p:transition spd="slow">
    <p:push dir="l"/>
  </p:transition>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5" name="TextShape 1"/>
          <p:cNvSpPr txBox="1"/>
          <p:nvPr/>
        </p:nvSpPr>
        <p:spPr>
          <a:xfrm>
            <a:off x="448920" y="92880"/>
            <a:ext cx="845388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e-Bilet Uygulaması (Sinema, konser, spor, vb)</a:t>
            </a:r>
            <a:endParaRPr b="0" lang="en-US" sz="3200" spc="-1" strike="noStrike">
              <a:solidFill>
                <a:srgbClr val="000000"/>
              </a:solidFill>
              <a:uFill>
                <a:solidFill>
                  <a:srgbClr val="ffffff"/>
                </a:solidFill>
              </a:uFill>
              <a:latin typeface="Calibri"/>
            </a:endParaRPr>
          </a:p>
        </p:txBody>
      </p:sp>
      <p:sp>
        <p:nvSpPr>
          <p:cNvPr id="216"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79"/>
              </a:spcBef>
              <a:buClr>
                <a:srgbClr val="376092"/>
              </a:buClr>
              <a:buFont typeface="Arial"/>
              <a:buChar char="•"/>
            </a:pPr>
            <a:r>
              <a:rPr b="1" lang="en-US" sz="2400" spc="-1" strike="noStrike">
                <a:solidFill>
                  <a:srgbClr val="376092"/>
                </a:solidFill>
                <a:uFill>
                  <a:solidFill>
                    <a:srgbClr val="ffffff"/>
                  </a:solidFill>
                </a:uFill>
                <a:latin typeface="Cambria"/>
              </a:rPr>
              <a:t>Sinema, tiyatro, konser, spor müsabakası ve benzeri etkinlik</a:t>
            </a:r>
            <a:r>
              <a:rPr b="0" lang="en-US" sz="2400" spc="-1" strike="noStrike">
                <a:solidFill>
                  <a:srgbClr val="595959"/>
                </a:solidFill>
                <a:uFill>
                  <a:solidFill>
                    <a:srgbClr val="ffffff"/>
                  </a:solidFill>
                </a:uFill>
                <a:latin typeface="Cambria"/>
              </a:rPr>
              <a:t>ler için bilet düzenleyen mükelleflerin e-Bilet düzenlemeleri, düzenledikleri e-Biletleri elektronik veya kâğıt ortamda muhatabına iletmeleri ile e-Biletleri elektronik ortamda muhafaza ve ibraz etmelerine imkan verir. </a:t>
            </a:r>
            <a:endParaRPr b="0" lang="en-US" sz="2400" spc="-1" strike="noStrike">
              <a:solidFill>
                <a:srgbClr val="000000"/>
              </a:solidFill>
              <a:uFill>
                <a:solidFill>
                  <a:srgbClr val="ffffff"/>
                </a:solidFill>
              </a:uFill>
              <a:latin typeface="Calibri"/>
            </a:endParaRPr>
          </a:p>
          <a:p>
            <a:pPr algn="just">
              <a:lnSpc>
                <a:spcPct val="100000"/>
              </a:lnSpc>
              <a:spcBef>
                <a:spcPts val="99"/>
              </a:spcBef>
            </a:pPr>
            <a:endParaRPr b="0" lang="en-US" sz="2400" spc="-1" strike="noStrike">
              <a:solidFill>
                <a:srgbClr val="000000"/>
              </a:solidFill>
              <a:uFill>
                <a:solidFill>
                  <a:srgbClr val="ffffff"/>
                </a:solidFill>
              </a:uFill>
              <a:latin typeface="Calibri"/>
            </a:endParaRPr>
          </a:p>
          <a:p>
            <a:pPr marL="343080" indent="-342720" algn="just">
              <a:lnSpc>
                <a:spcPct val="100000"/>
              </a:lnSpc>
              <a:spcBef>
                <a:spcPts val="479"/>
              </a:spcBef>
              <a:buClr>
                <a:srgbClr val="595959"/>
              </a:buClr>
              <a:buFont typeface="Arial"/>
              <a:buChar char="•"/>
            </a:pPr>
            <a:r>
              <a:rPr b="0" lang="en-US" sz="2400" spc="-1" strike="noStrike">
                <a:solidFill>
                  <a:srgbClr val="595959"/>
                </a:solidFill>
                <a:uFill>
                  <a:solidFill>
                    <a:srgbClr val="ffffff"/>
                  </a:solidFill>
                </a:uFill>
                <a:latin typeface="Cambria"/>
              </a:rPr>
              <a:t>Gerek federasyonlar gerekse de yetki devredilen kurumların spor müsabakalarına giriş karşılığında tevsik edici belge olarak bilet düzenlemeleri halinde, Tebliğ hükümlerinden yararlanmak için başvurulmuş olması koşuluyla söz konusu biletler de e-Bilet olarak düzenlenebilecektir. </a:t>
            </a:r>
            <a:endParaRPr b="0" lang="en-US" sz="2400" spc="-1" strike="noStrike">
              <a:solidFill>
                <a:srgbClr val="000000"/>
              </a:solidFill>
              <a:uFill>
                <a:solidFill>
                  <a:srgbClr val="ffffff"/>
                </a:solidFill>
              </a:uFill>
              <a:latin typeface="Calibri"/>
            </a:endParaRPr>
          </a:p>
          <a:p>
            <a:pPr>
              <a:lnSpc>
                <a:spcPct val="100000"/>
              </a:lnSpc>
              <a:spcBef>
                <a:spcPts val="119"/>
              </a:spcBef>
            </a:pPr>
            <a:endParaRPr b="0" lang="en-US" sz="2400" spc="-1" strike="noStrike">
              <a:solidFill>
                <a:srgbClr val="000000"/>
              </a:solidFill>
              <a:uFill>
                <a:solidFill>
                  <a:srgbClr val="ffffff"/>
                </a:solidFill>
              </a:uFill>
              <a:latin typeface="Calibri"/>
            </a:endParaRPr>
          </a:p>
          <a:p>
            <a:pPr>
              <a:lnSpc>
                <a:spcPct val="100000"/>
              </a:lnSpc>
              <a:spcBef>
                <a:spcPts val="99"/>
              </a:spcBef>
            </a:pPr>
            <a:endParaRPr b="0" lang="en-US" sz="2400" spc="-1" strike="noStrike">
              <a:solidFill>
                <a:srgbClr val="000000"/>
              </a:solidFill>
              <a:uFill>
                <a:solidFill>
                  <a:srgbClr val="ffffff"/>
                </a:solidFill>
              </a:uFill>
              <a:latin typeface="Calibri"/>
            </a:endParaRPr>
          </a:p>
        </p:txBody>
      </p:sp>
    </p:spTree>
  </p:cSld>
  <p:transition spd="slow">
    <p:push dir="l"/>
  </p:transition>
</p:sld>
</file>

<file path=ppt/slides/slide5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7" name="TextShape 1"/>
          <p:cNvSpPr txBox="1"/>
          <p:nvPr/>
        </p:nvSpPr>
        <p:spPr>
          <a:xfrm>
            <a:off x="448920" y="92880"/>
            <a:ext cx="845388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e-Bilet Uygulaması (Sinema, konser, spor, vb)</a:t>
            </a:r>
            <a:endParaRPr b="0" lang="en-US" sz="3200" spc="-1" strike="noStrike">
              <a:solidFill>
                <a:srgbClr val="000000"/>
              </a:solidFill>
              <a:uFill>
                <a:solidFill>
                  <a:srgbClr val="ffffff"/>
                </a:solidFill>
              </a:uFill>
              <a:latin typeface="Calibri"/>
            </a:endParaRPr>
          </a:p>
        </p:txBody>
      </p:sp>
      <p:sp>
        <p:nvSpPr>
          <p:cNvPr id="218"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79"/>
              </a:spcBef>
              <a:buClr>
                <a:srgbClr val="595959"/>
              </a:buClr>
              <a:buFont typeface="Arial"/>
              <a:buChar char="•"/>
            </a:pPr>
            <a:r>
              <a:rPr b="0" lang="en-US" sz="2400" spc="-1" strike="noStrike">
                <a:solidFill>
                  <a:srgbClr val="595959"/>
                </a:solidFill>
                <a:uFill>
                  <a:solidFill>
                    <a:srgbClr val="ffffff"/>
                  </a:solidFill>
                </a:uFill>
                <a:latin typeface="Cambria"/>
              </a:rPr>
              <a:t>Mükellefler tarafından </a:t>
            </a:r>
            <a:r>
              <a:rPr b="1" lang="en-US" sz="2400" spc="-1" strike="noStrike">
                <a:solidFill>
                  <a:srgbClr val="376092"/>
                </a:solidFill>
                <a:uFill>
                  <a:solidFill>
                    <a:srgbClr val="ffffff"/>
                  </a:solidFill>
                </a:uFill>
                <a:latin typeface="Cambria"/>
              </a:rPr>
              <a:t>yerli ve yabancı film gösterimlerine ait eğlence vergisi</a:t>
            </a:r>
            <a:r>
              <a:rPr b="0" lang="en-US" sz="2400" spc="-1" strike="noStrike">
                <a:solidFill>
                  <a:srgbClr val="595959"/>
                </a:solidFill>
                <a:uFill>
                  <a:solidFill>
                    <a:srgbClr val="ffffff"/>
                  </a:solidFill>
                </a:uFill>
                <a:latin typeface="Cambria"/>
              </a:rPr>
              <a:t> </a:t>
            </a:r>
            <a:r>
              <a:rPr b="1" lang="en-US" sz="2400" spc="-1" strike="noStrike">
                <a:solidFill>
                  <a:srgbClr val="376092"/>
                </a:solidFill>
                <a:uFill>
                  <a:solidFill>
                    <a:srgbClr val="ffffff"/>
                  </a:solidFill>
                </a:uFill>
                <a:latin typeface="Cambria"/>
              </a:rPr>
              <a:t>1/7/2020 </a:t>
            </a:r>
            <a:r>
              <a:rPr b="0" lang="en-US" sz="2400" spc="-1" strike="noStrike">
                <a:solidFill>
                  <a:srgbClr val="595959"/>
                </a:solidFill>
                <a:uFill>
                  <a:solidFill>
                    <a:srgbClr val="ffffff"/>
                  </a:solidFill>
                </a:uFill>
                <a:latin typeface="Cambria"/>
              </a:rPr>
              <a:t>tarihinden itibaren, aylık döneme ilişkin      </a:t>
            </a:r>
            <a:r>
              <a:rPr b="1" lang="en-US" sz="2400" spc="-1" strike="noStrike">
                <a:solidFill>
                  <a:srgbClr val="376092"/>
                </a:solidFill>
                <a:uFill>
                  <a:solidFill>
                    <a:srgbClr val="ffffff"/>
                  </a:solidFill>
                </a:uFill>
                <a:latin typeface="Cambria"/>
              </a:rPr>
              <a:t>e-Bilet Raporu Özeti ve YN ÖKC’den alınacak e-Bilet Bilgi Fişleri</a:t>
            </a:r>
            <a:r>
              <a:rPr b="0" lang="en-US" sz="2400" spc="-1" strike="noStrike">
                <a:solidFill>
                  <a:srgbClr val="595959"/>
                </a:solidFill>
                <a:uFill>
                  <a:solidFill>
                    <a:srgbClr val="ffffff"/>
                  </a:solidFill>
                </a:uFill>
                <a:latin typeface="Cambria"/>
              </a:rPr>
              <a:t>ne ilişkin bilgileri gösteren </a:t>
            </a:r>
            <a:r>
              <a:rPr b="1" lang="en-US" sz="2400" spc="-1" strike="noStrike">
                <a:solidFill>
                  <a:srgbClr val="376092"/>
                </a:solidFill>
                <a:uFill>
                  <a:solidFill>
                    <a:srgbClr val="ffffff"/>
                  </a:solidFill>
                </a:uFill>
                <a:latin typeface="Cambria"/>
              </a:rPr>
              <a:t>Aylık Satış Raporu </a:t>
            </a:r>
            <a:r>
              <a:rPr b="0" lang="en-US" sz="2400" spc="-1" strike="noStrike">
                <a:solidFill>
                  <a:srgbClr val="595959"/>
                </a:solidFill>
                <a:uFill>
                  <a:solidFill>
                    <a:srgbClr val="ffffff"/>
                  </a:solidFill>
                </a:uFill>
                <a:latin typeface="Cambria"/>
              </a:rPr>
              <a:t>dikkate alınarak hesaplanacak ve en geç ertesi ayın 20 nci günü akşamına kadar mahallin malmüdürlüğü veya muhasebe müdürlüğüne ödenecektir. </a:t>
            </a:r>
            <a:endParaRPr b="0" lang="en-US" sz="2400" spc="-1" strike="noStrike">
              <a:solidFill>
                <a:srgbClr val="000000"/>
              </a:solidFill>
              <a:uFill>
                <a:solidFill>
                  <a:srgbClr val="ffffff"/>
                </a:solidFill>
              </a:uFill>
              <a:latin typeface="Calibri"/>
            </a:endParaRPr>
          </a:p>
          <a:p>
            <a:pPr algn="just">
              <a:lnSpc>
                <a:spcPct val="100000"/>
              </a:lnSpc>
              <a:spcBef>
                <a:spcPts val="99"/>
              </a:spcBef>
            </a:pPr>
            <a:endParaRPr b="0" lang="en-US" sz="2400" spc="-1" strike="noStrike">
              <a:solidFill>
                <a:srgbClr val="000000"/>
              </a:solidFill>
              <a:uFill>
                <a:solidFill>
                  <a:srgbClr val="ffffff"/>
                </a:solidFill>
              </a:uFill>
              <a:latin typeface="Calibri"/>
            </a:endParaRPr>
          </a:p>
          <a:p>
            <a:pPr marL="343080" indent="-342720" algn="just">
              <a:lnSpc>
                <a:spcPct val="100000"/>
              </a:lnSpc>
              <a:spcBef>
                <a:spcPts val="479"/>
              </a:spcBef>
              <a:buClr>
                <a:srgbClr val="595959"/>
              </a:buClr>
              <a:buFont typeface="Arial"/>
              <a:buChar char="•"/>
            </a:pPr>
            <a:r>
              <a:rPr b="0" lang="en-US" sz="2400" spc="-1" strike="noStrike">
                <a:solidFill>
                  <a:srgbClr val="595959"/>
                </a:solidFill>
                <a:uFill>
                  <a:solidFill>
                    <a:srgbClr val="ffffff"/>
                  </a:solidFill>
                </a:uFill>
                <a:latin typeface="Cambria"/>
              </a:rPr>
              <a:t>Yerli ve yabancı film gösterimleri dışında kalan biletle girilen diğer etkinliklerde ise, e-Biletlerin numaralarını ve bu biletler üzerinden hesaplanıp ödenmesi gereken eğlence vergisini gösteren </a:t>
            </a:r>
            <a:r>
              <a:rPr b="1" lang="en-US" sz="2400" spc="-1" strike="noStrike">
                <a:solidFill>
                  <a:srgbClr val="376092"/>
                </a:solidFill>
                <a:uFill>
                  <a:solidFill>
                    <a:srgbClr val="ffffff"/>
                  </a:solidFill>
                </a:uFill>
                <a:latin typeface="Cambria"/>
              </a:rPr>
              <a:t>icmale</a:t>
            </a:r>
            <a:r>
              <a:rPr b="0" lang="en-US" sz="2400" spc="-1" strike="noStrike">
                <a:solidFill>
                  <a:srgbClr val="595959"/>
                </a:solidFill>
                <a:uFill>
                  <a:solidFill>
                    <a:srgbClr val="ffffff"/>
                  </a:solidFill>
                </a:uFill>
                <a:latin typeface="Cambria"/>
              </a:rPr>
              <a:t>, ilgili belediye tarafından </a:t>
            </a:r>
            <a:r>
              <a:rPr b="1" lang="en-US" sz="2400" spc="-1" strike="noStrike">
                <a:solidFill>
                  <a:srgbClr val="376092"/>
                </a:solidFill>
                <a:uFill>
                  <a:solidFill>
                    <a:srgbClr val="ffffff"/>
                  </a:solidFill>
                </a:uFill>
                <a:latin typeface="Cambria"/>
              </a:rPr>
              <a:t>özel damga </a:t>
            </a:r>
            <a:r>
              <a:rPr b="0" lang="en-US" sz="2400" spc="-1" strike="noStrike">
                <a:solidFill>
                  <a:srgbClr val="595959"/>
                </a:solidFill>
                <a:uFill>
                  <a:solidFill>
                    <a:srgbClr val="ffffff"/>
                  </a:solidFill>
                </a:uFill>
                <a:latin typeface="Cambria"/>
              </a:rPr>
              <a:t>konulması sırasında eğlence vergisinin ilgili belediye veznesine ödenmesi ve icmalin bir örneğinin mükellefe verilmesi gerekmektedir.</a:t>
            </a:r>
            <a:endParaRPr b="0" lang="en-US" sz="2400" spc="-1" strike="noStrike">
              <a:solidFill>
                <a:srgbClr val="000000"/>
              </a:solidFill>
              <a:uFill>
                <a:solidFill>
                  <a:srgbClr val="ffffff"/>
                </a:solidFill>
              </a:uFill>
              <a:latin typeface="Calibri"/>
            </a:endParaRPr>
          </a:p>
        </p:txBody>
      </p:sp>
    </p:spTree>
  </p:cSld>
  <p:transition spd="slow">
    <p:push dir="l"/>
  </p:transition>
</p:sld>
</file>

<file path=ppt/slides/slide5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9" name="TextShape 1"/>
          <p:cNvSpPr txBox="1"/>
          <p:nvPr/>
        </p:nvSpPr>
        <p:spPr>
          <a:xfrm>
            <a:off x="448920" y="92880"/>
            <a:ext cx="845388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e-Bilet Uygulaması (Kapsam)</a:t>
            </a:r>
            <a:endParaRPr b="0" lang="en-US" sz="3200" spc="-1" strike="noStrike">
              <a:solidFill>
                <a:srgbClr val="000000"/>
              </a:solidFill>
              <a:uFill>
                <a:solidFill>
                  <a:srgbClr val="ffffff"/>
                </a:solidFill>
              </a:uFill>
              <a:latin typeface="Calibri"/>
            </a:endParaRPr>
          </a:p>
        </p:txBody>
      </p:sp>
      <p:sp>
        <p:nvSpPr>
          <p:cNvPr id="220"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Karayolu Taşıma Yönetmeliğinde belirtilen şehirlerarası tarifeli yolcu taşımacılığı faaliyetiyle iştigal eden </a:t>
            </a:r>
            <a:r>
              <a:rPr b="1" lang="en-US" sz="2200" spc="-1" strike="noStrike">
                <a:solidFill>
                  <a:srgbClr val="376092"/>
                </a:solidFill>
                <a:uFill>
                  <a:solidFill>
                    <a:srgbClr val="ffffff"/>
                  </a:solidFill>
                </a:uFill>
                <a:latin typeface="Cambria"/>
              </a:rPr>
              <a:t>D1 yetki belgeli işletmeler 1/1/2021 </a:t>
            </a:r>
            <a:r>
              <a:rPr b="0" lang="en-US" sz="2200" spc="-1" strike="noStrike">
                <a:solidFill>
                  <a:srgbClr val="595959"/>
                </a:solidFill>
                <a:uFill>
                  <a:solidFill>
                    <a:srgbClr val="ffffff"/>
                  </a:solidFill>
                </a:uFill>
                <a:latin typeface="Cambria"/>
              </a:rPr>
              <a:t>tarihine kadar,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2021 veya müteakip yıllarda faaliyetlerine başlayanlar, </a:t>
            </a:r>
            <a:r>
              <a:rPr b="1" lang="en-US" sz="2200" spc="-1" strike="noStrike">
                <a:solidFill>
                  <a:srgbClr val="376092"/>
                </a:solidFill>
                <a:uFill>
                  <a:solidFill>
                    <a:srgbClr val="ffffff"/>
                  </a:solidFill>
                </a:uFill>
                <a:latin typeface="Cambria"/>
              </a:rPr>
              <a:t>faaliyete başladığı tarihi izleyen ayı izleyen dördüncü ayın başı</a:t>
            </a:r>
            <a:r>
              <a:rPr b="0" lang="en-US" sz="2200" spc="-1" strike="noStrike">
                <a:solidFill>
                  <a:srgbClr val="595959"/>
                </a:solidFill>
                <a:uFill>
                  <a:solidFill>
                    <a:srgbClr val="ffffff"/>
                  </a:solidFill>
                </a:uFill>
                <a:latin typeface="Cambria"/>
              </a:rPr>
              <a:t>ndan itibaren </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e-Bilet uygulamasına geçmek, bu tarihten sonra düzenleyecekleri yolcu biletlerini ve yolcu listelerini e-Bilet uygulaması kapsamında, e-Bilet ve e-Bilet Yolcu Listesi olarak düzenlemek zorundadırlar.  </a:t>
            </a:r>
            <a:endParaRPr b="0" lang="en-US" sz="2200" spc="-1" strike="noStrike">
              <a:solidFill>
                <a:srgbClr val="000000"/>
              </a:solidFill>
              <a:uFill>
                <a:solidFill>
                  <a:srgbClr val="ffffff"/>
                </a:solidFill>
              </a:uFill>
              <a:latin typeface="Calibri"/>
            </a:endParaRPr>
          </a:p>
        </p:txBody>
      </p:sp>
    </p:spTree>
  </p:cSld>
  <p:transition spd="slow">
    <p:push dir="l"/>
  </p:transition>
</p:sld>
</file>

<file path=ppt/slides/slide5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1" name="TextShape 1"/>
          <p:cNvSpPr txBox="1"/>
          <p:nvPr/>
        </p:nvSpPr>
        <p:spPr>
          <a:xfrm>
            <a:off x="448920" y="92880"/>
            <a:ext cx="845388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e-Bilet Uygulaması (Kapsam)</a:t>
            </a:r>
            <a:endParaRPr b="0" lang="en-US" sz="3200" spc="-1" strike="noStrike">
              <a:solidFill>
                <a:srgbClr val="000000"/>
              </a:solidFill>
              <a:uFill>
                <a:solidFill>
                  <a:srgbClr val="ffffff"/>
                </a:solidFill>
              </a:uFill>
              <a:latin typeface="Calibri"/>
            </a:endParaRPr>
          </a:p>
        </p:txBody>
      </p:sp>
      <p:sp>
        <p:nvSpPr>
          <p:cNvPr id="222"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79"/>
              </a:spcBef>
              <a:buClr>
                <a:srgbClr val="376092"/>
              </a:buClr>
              <a:buFont typeface="Arial"/>
              <a:buChar char="•"/>
            </a:pPr>
            <a:r>
              <a:rPr b="1" lang="en-US" sz="2400" spc="-1" strike="noStrike">
                <a:solidFill>
                  <a:srgbClr val="376092"/>
                </a:solidFill>
                <a:uFill>
                  <a:solidFill>
                    <a:srgbClr val="ffffff"/>
                  </a:solidFill>
                </a:uFill>
                <a:latin typeface="Cambria"/>
              </a:rPr>
              <a:t>Yerli ve yabancı sinema filmi </a:t>
            </a:r>
            <a:r>
              <a:rPr b="0" lang="en-US" sz="2400" spc="-1" strike="noStrike">
                <a:solidFill>
                  <a:srgbClr val="595959"/>
                </a:solidFill>
                <a:uFill>
                  <a:solidFill>
                    <a:srgbClr val="ffffff"/>
                  </a:solidFill>
                </a:uFill>
                <a:latin typeface="Cambria"/>
              </a:rPr>
              <a:t>gösteriminde bulunan sinema işletmeleri </a:t>
            </a:r>
            <a:endParaRPr b="0" lang="en-US" sz="2400" spc="-1" strike="noStrike">
              <a:solidFill>
                <a:srgbClr val="000000"/>
              </a:solidFill>
              <a:uFill>
                <a:solidFill>
                  <a:srgbClr val="ffffff"/>
                </a:solidFill>
              </a:uFill>
              <a:latin typeface="Calibri"/>
            </a:endParaRPr>
          </a:p>
          <a:p>
            <a:pPr algn="just">
              <a:lnSpc>
                <a:spcPct val="100000"/>
              </a:lnSpc>
              <a:spcBef>
                <a:spcPts val="119"/>
              </a:spcBef>
            </a:pPr>
            <a:endParaRPr b="0" lang="en-US" sz="2400" spc="-1" strike="noStrike">
              <a:solidFill>
                <a:srgbClr val="000000"/>
              </a:solidFill>
              <a:uFill>
                <a:solidFill>
                  <a:srgbClr val="ffffff"/>
                </a:solidFill>
              </a:uFill>
              <a:latin typeface="Calibri"/>
            </a:endParaRPr>
          </a:p>
          <a:p>
            <a:pPr lvl="1" marL="743040" indent="-285480" algn="just">
              <a:lnSpc>
                <a:spcPct val="100000"/>
              </a:lnSpc>
              <a:spcBef>
                <a:spcPts val="519"/>
              </a:spcBef>
              <a:buClr>
                <a:srgbClr val="376092"/>
              </a:buClr>
              <a:buFont typeface="Arial"/>
              <a:buChar char="–"/>
            </a:pPr>
            <a:r>
              <a:rPr b="1" lang="en-US" sz="2600" spc="-1" strike="noStrike">
                <a:solidFill>
                  <a:srgbClr val="376092"/>
                </a:solidFill>
                <a:uFill>
                  <a:solidFill>
                    <a:srgbClr val="ffffff"/>
                  </a:solidFill>
                </a:uFill>
                <a:latin typeface="Cambria"/>
              </a:rPr>
              <a:t>1/7/2020</a:t>
            </a:r>
            <a:r>
              <a:rPr b="0" lang="en-US" sz="2600" spc="-1" strike="noStrike">
                <a:solidFill>
                  <a:srgbClr val="595959"/>
                </a:solidFill>
                <a:uFill>
                  <a:solidFill>
                    <a:srgbClr val="ffffff"/>
                  </a:solidFill>
                </a:uFill>
                <a:latin typeface="Cambria"/>
              </a:rPr>
              <a:t> tarihine kadar </a:t>
            </a:r>
            <a:endParaRPr b="0" lang="en-US" sz="2600" spc="-1" strike="noStrike">
              <a:solidFill>
                <a:srgbClr val="000000"/>
              </a:solidFill>
              <a:uFill>
                <a:solidFill>
                  <a:srgbClr val="ffffff"/>
                </a:solidFill>
              </a:uFill>
              <a:latin typeface="Calibri"/>
            </a:endParaRPr>
          </a:p>
          <a:p>
            <a:pPr algn="just">
              <a:lnSpc>
                <a:spcPct val="100000"/>
              </a:lnSpc>
              <a:spcBef>
                <a:spcPts val="119"/>
              </a:spcBef>
            </a:pPr>
            <a:endParaRPr b="0" lang="en-US" sz="2600" spc="-1" strike="noStrike">
              <a:solidFill>
                <a:srgbClr val="000000"/>
              </a:solidFill>
              <a:uFill>
                <a:solidFill>
                  <a:srgbClr val="ffffff"/>
                </a:solidFill>
              </a:uFill>
              <a:latin typeface="Calibri"/>
            </a:endParaRPr>
          </a:p>
          <a:p>
            <a:pPr lvl="1" marL="743040" indent="-285480" algn="just">
              <a:lnSpc>
                <a:spcPct val="100000"/>
              </a:lnSpc>
              <a:spcBef>
                <a:spcPts val="519"/>
              </a:spcBef>
              <a:buClr>
                <a:srgbClr val="595959"/>
              </a:buClr>
              <a:buFont typeface="Arial"/>
              <a:buChar char="–"/>
            </a:pPr>
            <a:r>
              <a:rPr b="0" lang="en-US" sz="2600" spc="-1" strike="noStrike">
                <a:solidFill>
                  <a:srgbClr val="595959"/>
                </a:solidFill>
                <a:uFill>
                  <a:solidFill>
                    <a:srgbClr val="ffffff"/>
                  </a:solidFill>
                </a:uFill>
                <a:latin typeface="Cambria"/>
              </a:rPr>
              <a:t>1/7/2020 tarihinden sonra faaliyetlerine başlayanlar, </a:t>
            </a:r>
            <a:r>
              <a:rPr b="1" lang="en-US" sz="2600" spc="-1" strike="noStrike">
                <a:solidFill>
                  <a:srgbClr val="376092"/>
                </a:solidFill>
                <a:uFill>
                  <a:solidFill>
                    <a:srgbClr val="ffffff"/>
                  </a:solidFill>
                </a:uFill>
                <a:latin typeface="Cambria"/>
              </a:rPr>
              <a:t>faaliyetlerine başladıkları ayı izleyen dördüncü ayın başı</a:t>
            </a:r>
            <a:r>
              <a:rPr b="0" lang="en-US" sz="2600" spc="-1" strike="noStrike">
                <a:solidFill>
                  <a:srgbClr val="595959"/>
                </a:solidFill>
                <a:uFill>
                  <a:solidFill>
                    <a:srgbClr val="ffffff"/>
                  </a:solidFill>
                </a:uFill>
                <a:latin typeface="Cambria"/>
              </a:rPr>
              <a:t>na</a:t>
            </a:r>
            <a:r>
              <a:rPr b="1" lang="en-US" sz="2600" spc="-1" strike="noStrike">
                <a:solidFill>
                  <a:srgbClr val="376092"/>
                </a:solidFill>
                <a:uFill>
                  <a:solidFill>
                    <a:srgbClr val="ffffff"/>
                  </a:solidFill>
                </a:uFill>
                <a:latin typeface="Cambria"/>
              </a:rPr>
              <a:t> </a:t>
            </a:r>
            <a:r>
              <a:rPr b="0" lang="en-US" sz="2600" spc="-1" strike="noStrike">
                <a:solidFill>
                  <a:srgbClr val="595959"/>
                </a:solidFill>
                <a:uFill>
                  <a:solidFill>
                    <a:srgbClr val="ffffff"/>
                  </a:solidFill>
                </a:uFill>
                <a:latin typeface="Cambria"/>
              </a:rPr>
              <a:t>kadar </a:t>
            </a:r>
            <a:endParaRPr b="0" lang="en-US" sz="2600" spc="-1" strike="noStrike">
              <a:solidFill>
                <a:srgbClr val="000000"/>
              </a:solidFill>
              <a:uFill>
                <a:solidFill>
                  <a:srgbClr val="ffffff"/>
                </a:solidFill>
              </a:uFill>
              <a:latin typeface="Calibri"/>
            </a:endParaRPr>
          </a:p>
          <a:p>
            <a:pPr algn="just">
              <a:lnSpc>
                <a:spcPct val="100000"/>
              </a:lnSpc>
              <a:spcBef>
                <a:spcPts val="119"/>
              </a:spcBef>
            </a:pPr>
            <a:endParaRPr b="0" lang="en-US" sz="2600" spc="-1" strike="noStrike">
              <a:solidFill>
                <a:srgbClr val="000000"/>
              </a:solidFill>
              <a:uFill>
                <a:solidFill>
                  <a:srgbClr val="ffffff"/>
                </a:solidFill>
              </a:uFill>
              <a:latin typeface="Calibri"/>
            </a:endParaRPr>
          </a:p>
          <a:p>
            <a:pPr marL="343080" indent="-342720" algn="just">
              <a:lnSpc>
                <a:spcPct val="100000"/>
              </a:lnSpc>
              <a:spcBef>
                <a:spcPts val="519"/>
              </a:spcBef>
              <a:buClr>
                <a:srgbClr val="595959"/>
              </a:buClr>
              <a:buFont typeface="Arial"/>
              <a:buChar char="•"/>
            </a:pPr>
            <a:r>
              <a:rPr b="0" lang="en-US" sz="2600" spc="-1" strike="noStrike">
                <a:solidFill>
                  <a:srgbClr val="595959"/>
                </a:solidFill>
                <a:uFill>
                  <a:solidFill>
                    <a:srgbClr val="ffffff"/>
                  </a:solidFill>
                </a:uFill>
                <a:latin typeface="Cambria"/>
              </a:rPr>
              <a:t>Giriş biletlerini e-Bilet olarak düzenlemek zorundadırlar.</a:t>
            </a:r>
            <a:endParaRPr b="0" lang="en-US" sz="2600" spc="-1" strike="noStrike">
              <a:solidFill>
                <a:srgbClr val="000000"/>
              </a:solidFill>
              <a:uFill>
                <a:solidFill>
                  <a:srgbClr val="ffffff"/>
                </a:solidFill>
              </a:uFill>
              <a:latin typeface="Calibri"/>
            </a:endParaRPr>
          </a:p>
          <a:p>
            <a:pPr algn="just">
              <a:lnSpc>
                <a:spcPct val="100000"/>
              </a:lnSpc>
              <a:spcBef>
                <a:spcPts val="119"/>
              </a:spcBef>
            </a:pPr>
            <a:endParaRPr b="0" lang="en-US" sz="2600" spc="-1" strike="noStrike">
              <a:solidFill>
                <a:srgbClr val="000000"/>
              </a:solidFill>
              <a:uFill>
                <a:solidFill>
                  <a:srgbClr val="ffffff"/>
                </a:solidFill>
              </a:uFill>
              <a:latin typeface="Calibri"/>
            </a:endParaRPr>
          </a:p>
          <a:p>
            <a:pPr marL="343080" indent="-342720" algn="just">
              <a:lnSpc>
                <a:spcPct val="100000"/>
              </a:lnSpc>
              <a:spcBef>
                <a:spcPts val="519"/>
              </a:spcBef>
              <a:buClr>
                <a:srgbClr val="595959"/>
              </a:buClr>
              <a:buFont typeface="Arial"/>
              <a:buChar char="•"/>
            </a:pPr>
            <a:r>
              <a:rPr b="0" lang="en-US" sz="2600" spc="-1" strike="noStrike">
                <a:solidFill>
                  <a:srgbClr val="595959"/>
                </a:solidFill>
                <a:uFill>
                  <a:solidFill>
                    <a:srgbClr val="ffffff"/>
                  </a:solidFill>
                </a:uFill>
                <a:latin typeface="Cambria"/>
              </a:rPr>
              <a:t>Diğer taraftan söz konusu işletmeler </a:t>
            </a:r>
            <a:r>
              <a:rPr b="1" lang="en-US" sz="2600" spc="-1" strike="noStrike">
                <a:solidFill>
                  <a:srgbClr val="376092"/>
                </a:solidFill>
                <a:uFill>
                  <a:solidFill>
                    <a:srgbClr val="ffffff"/>
                  </a:solidFill>
                </a:uFill>
                <a:latin typeface="Cambria"/>
              </a:rPr>
              <a:t>düzenledikleri her e-Bilet belgesindeki bilgileri</a:t>
            </a:r>
            <a:r>
              <a:rPr b="0" lang="en-US" sz="2600" spc="-1" strike="noStrike">
                <a:solidFill>
                  <a:srgbClr val="595959"/>
                </a:solidFill>
                <a:uFill>
                  <a:solidFill>
                    <a:srgbClr val="ffffff"/>
                  </a:solidFill>
                </a:uFill>
                <a:latin typeface="Cambria"/>
              </a:rPr>
              <a:t>, “Yeni Nesil Ödeme Kaydedici Cihazlardan Bilgi Fişleri Düzenlenmesine Dair Usul ve Esaslara İlişkin Teknik Kılavuz”da belirtilen şekilde </a:t>
            </a:r>
            <a:r>
              <a:rPr b="1" lang="en-US" sz="2600" spc="-1" strike="noStrike">
                <a:solidFill>
                  <a:srgbClr val="376092"/>
                </a:solidFill>
                <a:uFill>
                  <a:solidFill>
                    <a:srgbClr val="ffffff"/>
                  </a:solidFill>
                </a:uFill>
                <a:latin typeface="Cambria"/>
              </a:rPr>
              <a:t>“e-Bilet Bilgi Fişi (Sinema)” </a:t>
            </a:r>
            <a:r>
              <a:rPr b="0" lang="en-US" sz="2600" spc="-1" strike="noStrike">
                <a:solidFill>
                  <a:srgbClr val="595959"/>
                </a:solidFill>
                <a:uFill>
                  <a:solidFill>
                    <a:srgbClr val="ffffff"/>
                  </a:solidFill>
                </a:uFill>
                <a:latin typeface="Cambria"/>
              </a:rPr>
              <a:t>olarak kayıt altına almak amacıyla yeni nesil ödeme kaydedici cihaz kullanmak zorundadırlar. </a:t>
            </a:r>
            <a:endParaRPr b="0" lang="en-US" sz="2600" spc="-1" strike="noStrike">
              <a:solidFill>
                <a:srgbClr val="000000"/>
              </a:solidFill>
              <a:uFill>
                <a:solidFill>
                  <a:srgbClr val="ffffff"/>
                </a:solidFill>
              </a:uFill>
              <a:latin typeface="Calibri"/>
            </a:endParaRPr>
          </a:p>
        </p:txBody>
      </p:sp>
    </p:spTree>
  </p:cSld>
  <p:transition spd="slow">
    <p:push dir="l"/>
  </p:transition>
</p:sld>
</file>

<file path=ppt/slides/slide5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3" name="TextShape 1"/>
          <p:cNvSpPr txBox="1"/>
          <p:nvPr/>
        </p:nvSpPr>
        <p:spPr>
          <a:xfrm>
            <a:off x="2304360" y="2286000"/>
            <a:ext cx="6839280" cy="725040"/>
          </a:xfrm>
          <a:prstGeom prst="rect">
            <a:avLst/>
          </a:prstGeom>
          <a:noFill/>
          <a:ln>
            <a:noFill/>
          </a:ln>
        </p:spPr>
        <p:txBody>
          <a:bodyPr anchor="ctr"/>
          <a:p>
            <a:pPr>
              <a:lnSpc>
                <a:spcPct val="100000"/>
              </a:lnSpc>
            </a:pPr>
            <a:r>
              <a:rPr b="1" lang="en-US" sz="4000" spc="-1" strike="noStrike">
                <a:solidFill>
                  <a:srgbClr val="002060"/>
                </a:solidFill>
                <a:uFill>
                  <a:solidFill>
                    <a:srgbClr val="ffffff"/>
                  </a:solidFill>
                </a:uFill>
                <a:latin typeface="Cambria"/>
              </a:rPr>
              <a:t>e-Sigorta Komisyon Gider Belgesi Uygulaması</a:t>
            </a:r>
            <a:endParaRPr b="0" lang="en-US" sz="4000" spc="-1" strike="noStrike">
              <a:solidFill>
                <a:srgbClr val="000000"/>
              </a:solidFill>
              <a:uFill>
                <a:solidFill>
                  <a:srgbClr val="ffffff"/>
                </a:solidFill>
              </a:uFill>
              <a:latin typeface="Calibri"/>
            </a:endParaRPr>
          </a:p>
        </p:txBody>
      </p:sp>
    </p:spTree>
  </p:cSld>
  <p:transition spd="slow">
    <p:push dir="r"/>
  </p:transition>
</p:sld>
</file>

<file path=ppt/slides/slide5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TextShape 1"/>
          <p:cNvSpPr txBox="1"/>
          <p:nvPr/>
        </p:nvSpPr>
        <p:spPr>
          <a:xfrm>
            <a:off x="448920" y="92880"/>
            <a:ext cx="869472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e-Sigorta Komisyon GB Uygulaması (Genel olarak)</a:t>
            </a:r>
            <a:endParaRPr b="0" lang="en-US" sz="3200" spc="-1" strike="noStrike">
              <a:solidFill>
                <a:srgbClr val="000000"/>
              </a:solidFill>
              <a:uFill>
                <a:solidFill>
                  <a:srgbClr val="ffffff"/>
                </a:solidFill>
              </a:uFill>
              <a:latin typeface="Calibri"/>
            </a:endParaRPr>
          </a:p>
        </p:txBody>
      </p:sp>
      <p:sp>
        <p:nvSpPr>
          <p:cNvPr id="225"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376092"/>
              </a:buClr>
              <a:buFont typeface="Arial"/>
              <a:buChar char="•"/>
            </a:pPr>
            <a:r>
              <a:rPr b="1" lang="en-US" sz="2200" spc="-1" strike="noStrike">
                <a:solidFill>
                  <a:srgbClr val="376092"/>
                </a:solidFill>
                <a:uFill>
                  <a:solidFill>
                    <a:srgbClr val="ffffff"/>
                  </a:solidFill>
                </a:uFill>
                <a:latin typeface="Cambria"/>
              </a:rPr>
              <a:t>Sigorta, emeklilik ve reasürans şirketleri</a:t>
            </a:r>
            <a:r>
              <a:rPr b="0" lang="en-US" sz="2200" spc="-1" strike="noStrike">
                <a:solidFill>
                  <a:srgbClr val="376092"/>
                </a:solidFill>
                <a:uFill>
                  <a:solidFill>
                    <a:srgbClr val="ffffff"/>
                  </a:solidFill>
                </a:uFill>
                <a:latin typeface="Cambria"/>
              </a:rPr>
              <a:t>nin </a:t>
            </a:r>
            <a:r>
              <a:rPr b="1" lang="en-US" sz="2200" spc="-1" strike="noStrike">
                <a:solidFill>
                  <a:srgbClr val="376092"/>
                </a:solidFill>
                <a:uFill>
                  <a:solidFill>
                    <a:srgbClr val="ffffff"/>
                  </a:solidFill>
                </a:uFill>
                <a:latin typeface="Cambria"/>
              </a:rPr>
              <a:t>sigorta ve emeklilik aracılarına</a:t>
            </a:r>
            <a:r>
              <a:rPr b="0" lang="en-US" sz="2200" spc="-1" strike="noStrike">
                <a:solidFill>
                  <a:srgbClr val="376092"/>
                </a:solidFill>
                <a:uFill>
                  <a:solidFill>
                    <a:srgbClr val="ffffff"/>
                  </a:solidFill>
                </a:uFill>
                <a:latin typeface="Cambria"/>
              </a:rPr>
              <a:t> </a:t>
            </a:r>
            <a:r>
              <a:rPr b="0" lang="en-US" sz="2200" spc="-1" strike="noStrike">
                <a:solidFill>
                  <a:srgbClr val="595959"/>
                </a:solidFill>
                <a:uFill>
                  <a:solidFill>
                    <a:srgbClr val="ffffff"/>
                  </a:solidFill>
                </a:uFill>
                <a:latin typeface="Cambria"/>
              </a:rPr>
              <a:t>ödedikleri </a:t>
            </a:r>
            <a:r>
              <a:rPr b="1" lang="en-US" sz="2200" spc="-1" strike="noStrike">
                <a:solidFill>
                  <a:srgbClr val="376092"/>
                </a:solidFill>
                <a:uFill>
                  <a:solidFill>
                    <a:srgbClr val="ffffff"/>
                  </a:solidFill>
                </a:uFill>
                <a:latin typeface="Cambria"/>
              </a:rPr>
              <a:t>komisyonlar için </a:t>
            </a:r>
            <a:r>
              <a:rPr b="0" lang="en-US" sz="2200" spc="-1" strike="noStrike">
                <a:solidFill>
                  <a:srgbClr val="595959"/>
                </a:solidFill>
                <a:uFill>
                  <a:solidFill>
                    <a:srgbClr val="ffffff"/>
                  </a:solidFill>
                </a:uFill>
                <a:latin typeface="Cambria"/>
              </a:rPr>
              <a:t>sigorta ve emeklilik aracıları adına düzenledikleri ve </a:t>
            </a:r>
            <a:r>
              <a:rPr b="1" lang="en-US" sz="2200" spc="-1" strike="noStrike">
                <a:solidFill>
                  <a:srgbClr val="376092"/>
                </a:solidFill>
                <a:uFill>
                  <a:solidFill>
                    <a:srgbClr val="ffffff"/>
                  </a:solidFill>
                </a:uFill>
                <a:latin typeface="Cambria"/>
              </a:rPr>
              <a:t>sigorta ve emeklilik aracıları tarafından düzenlenen fatura yerine geçen </a:t>
            </a:r>
            <a:r>
              <a:rPr b="0" lang="en-US" sz="2200" spc="-1" strike="noStrike">
                <a:solidFill>
                  <a:srgbClr val="595959"/>
                </a:solidFill>
                <a:uFill>
                  <a:solidFill>
                    <a:srgbClr val="ffffff"/>
                  </a:solidFill>
                </a:uFill>
                <a:latin typeface="Cambria"/>
              </a:rPr>
              <a:t>ve hali hazırda kağıt ortamda düzenlemekte olan “Sigorta Komisyon Gider Belgesi”nin elektronik belge olarak düzenlenmesi, muhatabına talebi doğrultusunda elektronik veya kağıt ortamda iletilebilmesi, elektronik ortamda muhafaza ve ibraz edilebilmesine imkan verir.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e-Sigorta Komisyon Gider Belgesi uygulamasına  dahil olabilmek için, e-Fatura uygulamasına dahil olunması, diğer teknik/idari hazırlıkların yapılması ve uygulamadan yararlanmaya yönelik yöntem ve başvuruya ilişkin süreçlerin tamamlanması gerekir.</a:t>
            </a:r>
            <a:endParaRPr b="0" lang="en-US" sz="2200" spc="-1" strike="noStrike">
              <a:solidFill>
                <a:srgbClr val="000000"/>
              </a:solidFill>
              <a:uFill>
                <a:solidFill>
                  <a:srgbClr val="ffffff"/>
                </a:solidFill>
              </a:uFill>
              <a:latin typeface="Calibri"/>
            </a:endParaRPr>
          </a:p>
        </p:txBody>
      </p:sp>
    </p:spTree>
  </p:cSld>
  <p:transition spd="slow">
    <p:push dir="r"/>
  </p:transition>
</p:sld>
</file>

<file path=ppt/slides/slide5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6" name="TextShape 1"/>
          <p:cNvSpPr txBox="1"/>
          <p:nvPr/>
        </p:nvSpPr>
        <p:spPr>
          <a:xfrm>
            <a:off x="448920" y="92880"/>
            <a:ext cx="869472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e-Sigorta Komisyon GB Uygulaması (Kapsam)</a:t>
            </a:r>
            <a:endParaRPr b="0" lang="en-US" sz="3200" spc="-1" strike="noStrike">
              <a:solidFill>
                <a:srgbClr val="000000"/>
              </a:solidFill>
              <a:uFill>
                <a:solidFill>
                  <a:srgbClr val="ffffff"/>
                </a:solidFill>
              </a:uFill>
              <a:latin typeface="Calibri"/>
            </a:endParaRPr>
          </a:p>
        </p:txBody>
      </p:sp>
      <p:sp>
        <p:nvSpPr>
          <p:cNvPr id="227"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e-Sigorta Komisyon Gider Belgesi uygulaması </a:t>
            </a:r>
            <a:r>
              <a:rPr b="1" lang="en-US" sz="2200" spc="-1" strike="noStrike">
                <a:solidFill>
                  <a:srgbClr val="376092"/>
                </a:solidFill>
                <a:uFill>
                  <a:solidFill>
                    <a:srgbClr val="ffffff"/>
                  </a:solidFill>
                </a:uFill>
                <a:latin typeface="Cambria"/>
              </a:rPr>
              <a:t>isteğe bağlı </a:t>
            </a:r>
            <a:r>
              <a:rPr b="0" lang="en-US" sz="2200" spc="-1" strike="noStrike">
                <a:solidFill>
                  <a:srgbClr val="595959"/>
                </a:solidFill>
                <a:uFill>
                  <a:solidFill>
                    <a:srgbClr val="ffffff"/>
                  </a:solidFill>
                </a:uFill>
                <a:latin typeface="Cambria"/>
              </a:rPr>
              <a:t>bir uygulama olup, dileyen mükellefler başvuru yaparak söz konusu uygulamadan yararlanabilirler.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376092"/>
              </a:buClr>
              <a:buFont typeface="Arial"/>
              <a:buChar char="•"/>
            </a:pPr>
            <a:r>
              <a:rPr b="1" lang="en-US" sz="2200" spc="-1" strike="noStrike">
                <a:solidFill>
                  <a:srgbClr val="376092"/>
                </a:solidFill>
                <a:uFill>
                  <a:solidFill>
                    <a:srgbClr val="ffffff"/>
                  </a:solidFill>
                </a:uFill>
                <a:latin typeface="Cambria"/>
              </a:rPr>
              <a:t>Başkanlık</a:t>
            </a:r>
            <a:r>
              <a:rPr b="0" lang="en-US" sz="2200" spc="-1" strike="noStrike">
                <a:solidFill>
                  <a:srgbClr val="376092"/>
                </a:solidFill>
                <a:uFill>
                  <a:solidFill>
                    <a:srgbClr val="ffffff"/>
                  </a:solidFill>
                </a:uFill>
                <a:latin typeface="Cambria"/>
              </a:rPr>
              <a:t> </a:t>
            </a:r>
            <a:r>
              <a:rPr b="0" lang="en-US" sz="2200" spc="-1" strike="noStrike">
                <a:solidFill>
                  <a:srgbClr val="595959"/>
                </a:solidFill>
                <a:uFill>
                  <a:solidFill>
                    <a:srgbClr val="ffffff"/>
                  </a:solidFill>
                </a:uFill>
                <a:latin typeface="Cambria"/>
              </a:rPr>
              <a:t>en az 3 aylık zaman süresi belirleyerek, e-Sigorta Komisyon Gider Belgesi uygulamasına ilişkin </a:t>
            </a:r>
            <a:r>
              <a:rPr b="1" lang="en-US" sz="2200" spc="-1" strike="noStrike">
                <a:solidFill>
                  <a:srgbClr val="376092"/>
                </a:solidFill>
                <a:uFill>
                  <a:solidFill>
                    <a:srgbClr val="ffffff"/>
                  </a:solidFill>
                </a:uFill>
                <a:latin typeface="Cambria"/>
              </a:rPr>
              <a:t>geçiş zorunluluğu getirmeye</a:t>
            </a:r>
            <a:r>
              <a:rPr b="1" lang="en-US" sz="2200" spc="-1" strike="noStrike">
                <a:solidFill>
                  <a:srgbClr val="595959"/>
                </a:solidFill>
                <a:uFill>
                  <a:solidFill>
                    <a:srgbClr val="ffffff"/>
                  </a:solidFill>
                </a:uFill>
                <a:latin typeface="Cambria"/>
              </a:rPr>
              <a:t> </a:t>
            </a:r>
            <a:r>
              <a:rPr b="0" lang="en-US" sz="2200" spc="-1" strike="noStrike">
                <a:solidFill>
                  <a:srgbClr val="595959"/>
                </a:solidFill>
                <a:uFill>
                  <a:solidFill>
                    <a:srgbClr val="ffffff"/>
                  </a:solidFill>
                </a:uFill>
                <a:latin typeface="Cambria"/>
              </a:rPr>
              <a:t>ve bu durumu ebelge.gib.gov.tr adresinde yayımlanacak duyurularla belirlemeye yetkilidir.</a:t>
            </a:r>
            <a:endParaRPr b="0" lang="en-US" sz="2200" spc="-1" strike="noStrike">
              <a:solidFill>
                <a:srgbClr val="000000"/>
              </a:solidFill>
              <a:uFill>
                <a:solidFill>
                  <a:srgbClr val="ffffff"/>
                </a:solidFill>
              </a:uFill>
              <a:latin typeface="Calibri"/>
            </a:endParaRPr>
          </a:p>
        </p:txBody>
      </p:sp>
    </p:spTree>
  </p:cSld>
  <p:transition spd="slow">
    <p:push dir="r"/>
  </p:transition>
</p:sld>
</file>

<file path=ppt/slides/slide5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8" name="TextShape 1"/>
          <p:cNvSpPr txBox="1"/>
          <p:nvPr/>
        </p:nvSpPr>
        <p:spPr>
          <a:xfrm>
            <a:off x="2304360" y="2286000"/>
            <a:ext cx="6839280" cy="725040"/>
          </a:xfrm>
          <a:prstGeom prst="rect">
            <a:avLst/>
          </a:prstGeom>
          <a:noFill/>
          <a:ln>
            <a:noFill/>
          </a:ln>
        </p:spPr>
        <p:txBody>
          <a:bodyPr anchor="ctr"/>
          <a:p>
            <a:pPr>
              <a:lnSpc>
                <a:spcPct val="100000"/>
              </a:lnSpc>
            </a:pPr>
            <a:r>
              <a:rPr b="1" lang="en-US" sz="4000" spc="-1" strike="noStrike">
                <a:solidFill>
                  <a:srgbClr val="002060"/>
                </a:solidFill>
                <a:uFill>
                  <a:solidFill>
                    <a:srgbClr val="ffffff"/>
                  </a:solidFill>
                </a:uFill>
                <a:latin typeface="Cambria"/>
              </a:rPr>
              <a:t>e-Sigorta Poliçesi Uygulaması</a:t>
            </a:r>
            <a:endParaRPr b="0" lang="en-US" sz="4000" spc="-1" strike="noStrike">
              <a:solidFill>
                <a:srgbClr val="000000"/>
              </a:solidFill>
              <a:uFill>
                <a:solidFill>
                  <a:srgbClr val="ffffff"/>
                </a:solidFill>
              </a:uFill>
              <a:latin typeface="Calibri"/>
            </a:endParaRPr>
          </a:p>
        </p:txBody>
      </p:sp>
    </p:spTree>
  </p:cSld>
  <p:transition spd="slow">
    <p:push dir="u"/>
  </p:transition>
</p:sld>
</file>

<file path=ppt/slides/slide5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TextShape 1"/>
          <p:cNvSpPr txBox="1"/>
          <p:nvPr/>
        </p:nvSpPr>
        <p:spPr>
          <a:xfrm>
            <a:off x="448920" y="92880"/>
            <a:ext cx="869472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e-Sigorta Poliçesi Uygulaması (Genel olarak)</a:t>
            </a:r>
            <a:endParaRPr b="0" lang="en-US" sz="3200" spc="-1" strike="noStrike">
              <a:solidFill>
                <a:srgbClr val="000000"/>
              </a:solidFill>
              <a:uFill>
                <a:solidFill>
                  <a:srgbClr val="ffffff"/>
                </a:solidFill>
              </a:uFill>
              <a:latin typeface="Calibri"/>
            </a:endParaRPr>
          </a:p>
        </p:txBody>
      </p:sp>
      <p:sp>
        <p:nvSpPr>
          <p:cNvPr id="230"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376092"/>
              </a:buClr>
              <a:buFont typeface="Arial"/>
              <a:buChar char="•"/>
            </a:pPr>
            <a:r>
              <a:rPr b="1" lang="en-US" sz="2200" spc="-1" strike="noStrike">
                <a:solidFill>
                  <a:srgbClr val="376092"/>
                </a:solidFill>
                <a:uFill>
                  <a:solidFill>
                    <a:srgbClr val="ffffff"/>
                  </a:solidFill>
                </a:uFill>
                <a:latin typeface="Cambria"/>
              </a:rPr>
              <a:t>Sigorta, emeklilik ve reasürans şirketleri</a:t>
            </a:r>
            <a:r>
              <a:rPr b="0" lang="en-US" sz="2200" spc="-1" strike="noStrike">
                <a:solidFill>
                  <a:srgbClr val="376092"/>
                </a:solidFill>
                <a:uFill>
                  <a:solidFill>
                    <a:srgbClr val="ffffff"/>
                  </a:solidFill>
                </a:uFill>
                <a:latin typeface="Cambria"/>
              </a:rPr>
              <a:t> </a:t>
            </a:r>
            <a:r>
              <a:rPr b="0" lang="en-US" sz="2200" spc="-1" strike="noStrike">
                <a:solidFill>
                  <a:srgbClr val="595959"/>
                </a:solidFill>
                <a:uFill>
                  <a:solidFill>
                    <a:srgbClr val="ffffff"/>
                  </a:solidFill>
                </a:uFill>
                <a:latin typeface="Cambria"/>
              </a:rPr>
              <a:t>ile </a:t>
            </a:r>
            <a:r>
              <a:rPr b="1" lang="en-US" sz="2200" spc="-1" strike="noStrike">
                <a:solidFill>
                  <a:srgbClr val="376092"/>
                </a:solidFill>
                <a:uFill>
                  <a:solidFill>
                    <a:srgbClr val="ffffff"/>
                  </a:solidFill>
                </a:uFill>
                <a:latin typeface="Cambria"/>
              </a:rPr>
              <a:t>sigorta ve emeklilik aracıları</a:t>
            </a:r>
            <a:r>
              <a:rPr b="0" lang="en-US" sz="2200" spc="-1" strike="noStrike">
                <a:solidFill>
                  <a:srgbClr val="595959"/>
                </a:solidFill>
                <a:uFill>
                  <a:solidFill>
                    <a:srgbClr val="ffffff"/>
                  </a:solidFill>
                </a:uFill>
                <a:latin typeface="Cambria"/>
              </a:rPr>
              <a:t>nın hali hazırda kağıt ortamda düzenlemekte oldukları Sigorta Poliçelerinin elektronik ortamda düzenlenmesi, muhatabına talebi doğrultusunda elektronik veya kağıt ortamda iletilebilmesi, elektronik ortamda muhafaza ve ibraz edilebilmesine imkan verir.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e-Sigorta Poliçesi uygulamasına  dahil olabilmek için, e-Fatura uygulamasına dahil olunması, diğer teknik/idari hazırlıkların yapılması ve uygulamadan yararlanmaya yönelik yöntem ve başvuruya ilişkin süreçlerin tamamlanması gerekir.</a:t>
            </a:r>
            <a:endParaRPr b="0" lang="en-US" sz="2200" spc="-1" strike="noStrike">
              <a:solidFill>
                <a:srgbClr val="000000"/>
              </a:solidFill>
              <a:uFill>
                <a:solidFill>
                  <a:srgbClr val="ffffff"/>
                </a:solidFill>
              </a:uFill>
              <a:latin typeface="Calibri"/>
            </a:endParaRPr>
          </a:p>
        </p:txBody>
      </p:sp>
    </p:spTree>
  </p:cSld>
  <p:transition spd="slow">
    <p:push dir="u"/>
  </p:transition>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TextShape 1"/>
          <p:cNvSpPr txBox="1"/>
          <p:nvPr/>
        </p:nvSpPr>
        <p:spPr>
          <a:xfrm>
            <a:off x="2304360" y="2286000"/>
            <a:ext cx="6283800" cy="725040"/>
          </a:xfrm>
          <a:prstGeom prst="rect">
            <a:avLst/>
          </a:prstGeom>
          <a:noFill/>
          <a:ln>
            <a:noFill/>
          </a:ln>
        </p:spPr>
        <p:txBody>
          <a:bodyPr anchor="ctr"/>
          <a:p>
            <a:pPr>
              <a:lnSpc>
                <a:spcPct val="100000"/>
              </a:lnSpc>
            </a:pPr>
            <a:r>
              <a:rPr b="1" lang="en-US" sz="4000" spc="-1" strike="noStrike">
                <a:solidFill>
                  <a:srgbClr val="002060"/>
                </a:solidFill>
                <a:uFill>
                  <a:solidFill>
                    <a:srgbClr val="ffffff"/>
                  </a:solidFill>
                </a:uFill>
                <a:latin typeface="Cambria"/>
              </a:rPr>
              <a:t>e-Belge Uygulamaları (Eski/Yeni)</a:t>
            </a:r>
            <a:endParaRPr b="0" lang="en-US" sz="4000" spc="-1" strike="noStrike">
              <a:solidFill>
                <a:srgbClr val="000000"/>
              </a:solidFill>
              <a:uFill>
                <a:solidFill>
                  <a:srgbClr val="ffffff"/>
                </a:solidFill>
              </a:uFill>
              <a:latin typeface="Calibri"/>
            </a:endParaRPr>
          </a:p>
        </p:txBody>
      </p:sp>
    </p:spTree>
  </p:cSld>
  <p:transition spd="slow">
    <p:push dir="r"/>
  </p:transition>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6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TextShape 1"/>
          <p:cNvSpPr txBox="1"/>
          <p:nvPr/>
        </p:nvSpPr>
        <p:spPr>
          <a:xfrm>
            <a:off x="448920" y="92880"/>
            <a:ext cx="869472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e-Sigorta Poliçesi Uygulaması (Kapsam)</a:t>
            </a:r>
            <a:endParaRPr b="0" lang="en-US" sz="3200" spc="-1" strike="noStrike">
              <a:solidFill>
                <a:srgbClr val="000000"/>
              </a:solidFill>
              <a:uFill>
                <a:solidFill>
                  <a:srgbClr val="ffffff"/>
                </a:solidFill>
              </a:uFill>
              <a:latin typeface="Calibri"/>
            </a:endParaRPr>
          </a:p>
        </p:txBody>
      </p:sp>
      <p:sp>
        <p:nvSpPr>
          <p:cNvPr id="232"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e-Sigorta Poliçesi uygulaması </a:t>
            </a:r>
            <a:r>
              <a:rPr b="1" lang="en-US" sz="2200" spc="-1" strike="noStrike">
                <a:solidFill>
                  <a:srgbClr val="376092"/>
                </a:solidFill>
                <a:uFill>
                  <a:solidFill>
                    <a:srgbClr val="ffffff"/>
                  </a:solidFill>
                </a:uFill>
                <a:latin typeface="Cambria"/>
              </a:rPr>
              <a:t>isteğe bağlı </a:t>
            </a:r>
            <a:r>
              <a:rPr b="0" lang="en-US" sz="2200" spc="-1" strike="noStrike">
                <a:solidFill>
                  <a:srgbClr val="595959"/>
                </a:solidFill>
                <a:uFill>
                  <a:solidFill>
                    <a:srgbClr val="ffffff"/>
                  </a:solidFill>
                </a:uFill>
                <a:latin typeface="Cambria"/>
              </a:rPr>
              <a:t>bir uygulama olup, dileyen mükellefler gerekli başvurularını yaparak söz konusu uygulamadan yararlanabilirler.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376092"/>
              </a:buClr>
              <a:buFont typeface="Arial"/>
              <a:buChar char="•"/>
            </a:pPr>
            <a:r>
              <a:rPr b="1" lang="en-US" sz="2200" spc="-1" strike="noStrike">
                <a:solidFill>
                  <a:srgbClr val="376092"/>
                </a:solidFill>
                <a:uFill>
                  <a:solidFill>
                    <a:srgbClr val="ffffff"/>
                  </a:solidFill>
                </a:uFill>
                <a:latin typeface="Cambria"/>
              </a:rPr>
              <a:t>Başkanlık</a:t>
            </a:r>
            <a:r>
              <a:rPr b="0" lang="en-US" sz="2200" spc="-1" strike="noStrike">
                <a:solidFill>
                  <a:srgbClr val="595959"/>
                </a:solidFill>
                <a:uFill>
                  <a:solidFill>
                    <a:srgbClr val="ffffff"/>
                  </a:solidFill>
                </a:uFill>
                <a:latin typeface="Cambria"/>
              </a:rPr>
              <a:t> en az 3 aylık zaman süresi belirleyerek, sigorta, emeklilik ve reasürans şirketlerinin veya sigorta ve emeklilik aracılarının e-Sigorta Poliçesi uygulamasına dahil olma </a:t>
            </a:r>
            <a:r>
              <a:rPr b="1" lang="en-US" sz="2200" spc="-1" strike="noStrike">
                <a:solidFill>
                  <a:srgbClr val="376092"/>
                </a:solidFill>
                <a:uFill>
                  <a:solidFill>
                    <a:srgbClr val="ffffff"/>
                  </a:solidFill>
                </a:uFill>
                <a:latin typeface="Cambria"/>
              </a:rPr>
              <a:t>zorunluluğu getirmeye </a:t>
            </a:r>
            <a:r>
              <a:rPr b="0" lang="en-US" sz="2200" spc="-1" strike="noStrike">
                <a:solidFill>
                  <a:srgbClr val="595959"/>
                </a:solidFill>
                <a:uFill>
                  <a:solidFill>
                    <a:srgbClr val="ffffff"/>
                  </a:solidFill>
                </a:uFill>
                <a:latin typeface="Cambria"/>
              </a:rPr>
              <a:t>ve bu durumu ebelge.gib.gov.tr adresinde yayımlanacak duyurularla belirlemeye yetkilidir.</a:t>
            </a:r>
            <a:endParaRPr b="0" lang="en-US" sz="2200" spc="-1" strike="noStrike">
              <a:solidFill>
                <a:srgbClr val="000000"/>
              </a:solidFill>
              <a:uFill>
                <a:solidFill>
                  <a:srgbClr val="ffffff"/>
                </a:solidFill>
              </a:uFill>
              <a:latin typeface="Calibri"/>
            </a:endParaRPr>
          </a:p>
        </p:txBody>
      </p:sp>
    </p:spTree>
  </p:cSld>
  <p:transition spd="slow">
    <p:push dir="u"/>
  </p:transition>
</p:sld>
</file>

<file path=ppt/slides/slide6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TextShape 1"/>
          <p:cNvSpPr txBox="1"/>
          <p:nvPr/>
        </p:nvSpPr>
        <p:spPr>
          <a:xfrm>
            <a:off x="2304360" y="2286000"/>
            <a:ext cx="6839280" cy="725040"/>
          </a:xfrm>
          <a:prstGeom prst="rect">
            <a:avLst/>
          </a:prstGeom>
          <a:noFill/>
          <a:ln>
            <a:noFill/>
          </a:ln>
        </p:spPr>
        <p:txBody>
          <a:bodyPr anchor="ctr"/>
          <a:p>
            <a:pPr>
              <a:lnSpc>
                <a:spcPct val="100000"/>
              </a:lnSpc>
            </a:pPr>
            <a:r>
              <a:rPr b="1" lang="en-US" sz="4000" spc="-1" strike="noStrike">
                <a:solidFill>
                  <a:srgbClr val="002060"/>
                </a:solidFill>
                <a:uFill>
                  <a:solidFill>
                    <a:srgbClr val="ffffff"/>
                  </a:solidFill>
                </a:uFill>
                <a:latin typeface="Cambria"/>
              </a:rPr>
              <a:t>e-Döviz Alım Satım Belgesi Uygulaması</a:t>
            </a:r>
            <a:endParaRPr b="0" lang="en-US" sz="4000" spc="-1" strike="noStrike">
              <a:solidFill>
                <a:srgbClr val="000000"/>
              </a:solidFill>
              <a:uFill>
                <a:solidFill>
                  <a:srgbClr val="ffffff"/>
                </a:solidFill>
              </a:uFill>
              <a:latin typeface="Calibri"/>
            </a:endParaRPr>
          </a:p>
        </p:txBody>
      </p:sp>
    </p:spTree>
  </p:cSld>
  <p:transition spd="slow">
    <p:push dir="d"/>
  </p:transition>
</p:sld>
</file>

<file path=ppt/slides/slide6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4" name="TextShape 1"/>
          <p:cNvSpPr txBox="1"/>
          <p:nvPr/>
        </p:nvSpPr>
        <p:spPr>
          <a:xfrm>
            <a:off x="448920" y="92880"/>
            <a:ext cx="8694720" cy="763200"/>
          </a:xfrm>
          <a:prstGeom prst="rect">
            <a:avLst/>
          </a:prstGeom>
          <a:noFill/>
          <a:ln>
            <a:noFill/>
          </a:ln>
        </p:spPr>
        <p:txBody>
          <a:bodyPr anchor="ctr"/>
          <a:p>
            <a:pPr>
              <a:lnSpc>
                <a:spcPct val="100000"/>
              </a:lnSpc>
            </a:pPr>
            <a:r>
              <a:rPr b="1" lang="en-US" sz="2700" spc="-1" strike="noStrike">
                <a:solidFill>
                  <a:srgbClr val="002060"/>
                </a:solidFill>
                <a:uFill>
                  <a:solidFill>
                    <a:srgbClr val="ffffff"/>
                  </a:solidFill>
                </a:uFill>
                <a:latin typeface="Cambria"/>
              </a:rPr>
              <a:t>e-Döviz Alım Satım Belgesi Uygulaması (Genel olarak)</a:t>
            </a:r>
            <a:endParaRPr b="0" lang="en-US" sz="2700" spc="-1" strike="noStrike">
              <a:solidFill>
                <a:srgbClr val="000000"/>
              </a:solidFill>
              <a:uFill>
                <a:solidFill>
                  <a:srgbClr val="ffffff"/>
                </a:solidFill>
              </a:uFill>
              <a:latin typeface="Calibri"/>
            </a:endParaRPr>
          </a:p>
        </p:txBody>
      </p:sp>
      <p:sp>
        <p:nvSpPr>
          <p:cNvPr id="235"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Döviz alım ve satım faaliyetinde bulunan </a:t>
            </a:r>
            <a:r>
              <a:rPr b="1" lang="en-US" sz="2200" spc="-1" strike="noStrike">
                <a:solidFill>
                  <a:srgbClr val="376092"/>
                </a:solidFill>
                <a:uFill>
                  <a:solidFill>
                    <a:srgbClr val="ffffff"/>
                  </a:solidFill>
                </a:uFill>
                <a:latin typeface="Cambria"/>
              </a:rPr>
              <a:t>yetkili müesseseler </a:t>
            </a:r>
            <a:r>
              <a:rPr b="0" lang="en-US" sz="2200" spc="-1" strike="noStrike">
                <a:solidFill>
                  <a:srgbClr val="595959"/>
                </a:solidFill>
                <a:uFill>
                  <a:solidFill>
                    <a:srgbClr val="ffffff"/>
                  </a:solidFill>
                </a:uFill>
                <a:latin typeface="Cambria"/>
              </a:rPr>
              <a:t>tarafından kağıt ortamda düzenlemekte olan </a:t>
            </a:r>
            <a:r>
              <a:rPr b="1" lang="en-US" sz="2200" spc="-1" strike="noStrike">
                <a:solidFill>
                  <a:srgbClr val="376092"/>
                </a:solidFill>
                <a:uFill>
                  <a:solidFill>
                    <a:srgbClr val="ffffff"/>
                  </a:solidFill>
                </a:uFill>
                <a:latin typeface="Cambria"/>
              </a:rPr>
              <a:t>Döviz Alım Belgesi ve Döviz Satım Belgesi</a:t>
            </a:r>
            <a:r>
              <a:rPr b="0" lang="en-US" sz="2200" spc="-1" strike="noStrike">
                <a:solidFill>
                  <a:srgbClr val="595959"/>
                </a:solidFill>
                <a:uFill>
                  <a:solidFill>
                    <a:srgbClr val="ffffff"/>
                  </a:solidFill>
                </a:uFill>
                <a:latin typeface="Cambria"/>
              </a:rPr>
              <a:t>’nin, elektronik ortamda düzenlenmesi, muhatabına talebi doğrultusunda elektronik veya kağıt ortamda iletilebilmesi, elektronik ortamda muhafaza ve ibraz edilebilmesine imkan verir.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e-Döviz Alım-Satım Belgesi uygulamasına  dahil olabilmek için, e-Fatura uygulamasına dahil olunması, diğer teknik/idari hazırlıkların yapılması ve uygulamadan yararlanmaya yönelik yöntem ve başvuruya ilişkin süreçlerin tamamlanması gerekir.</a:t>
            </a:r>
            <a:endParaRPr b="0" lang="en-US" sz="2200" spc="-1" strike="noStrike">
              <a:solidFill>
                <a:srgbClr val="000000"/>
              </a:solidFill>
              <a:uFill>
                <a:solidFill>
                  <a:srgbClr val="ffffff"/>
                </a:solidFill>
              </a:uFill>
              <a:latin typeface="Calibri"/>
            </a:endParaRPr>
          </a:p>
        </p:txBody>
      </p:sp>
    </p:spTree>
  </p:cSld>
  <p:transition spd="slow">
    <p:push dir="d"/>
  </p:transition>
</p:sld>
</file>

<file path=ppt/slides/slide6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6" name="TextShape 1"/>
          <p:cNvSpPr txBox="1"/>
          <p:nvPr/>
        </p:nvSpPr>
        <p:spPr>
          <a:xfrm>
            <a:off x="448920" y="92880"/>
            <a:ext cx="8694720" cy="763200"/>
          </a:xfrm>
          <a:prstGeom prst="rect">
            <a:avLst/>
          </a:prstGeom>
          <a:noFill/>
          <a:ln>
            <a:noFill/>
          </a:ln>
        </p:spPr>
        <p:txBody>
          <a:bodyPr anchor="ctr"/>
          <a:p>
            <a:pPr>
              <a:lnSpc>
                <a:spcPct val="100000"/>
              </a:lnSpc>
            </a:pPr>
            <a:r>
              <a:rPr b="1" lang="en-US" sz="2700" spc="-1" strike="noStrike">
                <a:solidFill>
                  <a:srgbClr val="002060"/>
                </a:solidFill>
                <a:uFill>
                  <a:solidFill>
                    <a:srgbClr val="ffffff"/>
                  </a:solidFill>
                </a:uFill>
                <a:latin typeface="Cambria"/>
              </a:rPr>
              <a:t>e-Döviz Alım Satım Belgesi Uygulaması (Kapsam)</a:t>
            </a:r>
            <a:endParaRPr b="0" lang="en-US" sz="2700" spc="-1" strike="noStrike">
              <a:solidFill>
                <a:srgbClr val="000000"/>
              </a:solidFill>
              <a:uFill>
                <a:solidFill>
                  <a:srgbClr val="ffffff"/>
                </a:solidFill>
              </a:uFill>
              <a:latin typeface="Calibri"/>
            </a:endParaRPr>
          </a:p>
        </p:txBody>
      </p:sp>
      <p:sp>
        <p:nvSpPr>
          <p:cNvPr id="237"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e-Döviz Alım Belgesi uygulaması </a:t>
            </a:r>
            <a:r>
              <a:rPr b="1" lang="en-US" sz="2200" spc="-1" strike="noStrike">
                <a:solidFill>
                  <a:srgbClr val="376092"/>
                </a:solidFill>
                <a:uFill>
                  <a:solidFill>
                    <a:srgbClr val="ffffff"/>
                  </a:solidFill>
                </a:uFill>
                <a:latin typeface="Cambria"/>
              </a:rPr>
              <a:t>isteğe bağlı </a:t>
            </a:r>
            <a:r>
              <a:rPr b="0" lang="en-US" sz="2200" spc="-1" strike="noStrike">
                <a:solidFill>
                  <a:srgbClr val="595959"/>
                </a:solidFill>
                <a:uFill>
                  <a:solidFill>
                    <a:srgbClr val="ffffff"/>
                  </a:solidFill>
                </a:uFill>
                <a:latin typeface="Cambria"/>
              </a:rPr>
              <a:t>bir uygulama olup, dileyen mükellefler gerekli başvurularını yaparak söz konusu uygulamadan yararlanabilirler.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376092"/>
              </a:buClr>
              <a:buFont typeface="Arial"/>
              <a:buChar char="•"/>
            </a:pPr>
            <a:r>
              <a:rPr b="1" lang="en-US" sz="2200" spc="-1" strike="noStrike">
                <a:solidFill>
                  <a:srgbClr val="376092"/>
                </a:solidFill>
                <a:uFill>
                  <a:solidFill>
                    <a:srgbClr val="ffffff"/>
                  </a:solidFill>
                </a:uFill>
                <a:latin typeface="Cambria"/>
              </a:rPr>
              <a:t>Başkanlık</a:t>
            </a:r>
            <a:r>
              <a:rPr b="0" lang="en-US" sz="2200" spc="-1" strike="noStrike">
                <a:solidFill>
                  <a:srgbClr val="376092"/>
                </a:solidFill>
                <a:uFill>
                  <a:solidFill>
                    <a:srgbClr val="ffffff"/>
                  </a:solidFill>
                </a:uFill>
                <a:latin typeface="Cambria"/>
              </a:rPr>
              <a:t> </a:t>
            </a:r>
            <a:r>
              <a:rPr b="0" lang="en-US" sz="2200" spc="-1" strike="noStrike">
                <a:solidFill>
                  <a:srgbClr val="595959"/>
                </a:solidFill>
                <a:uFill>
                  <a:solidFill>
                    <a:srgbClr val="ffffff"/>
                  </a:solidFill>
                </a:uFill>
                <a:latin typeface="Cambria"/>
              </a:rPr>
              <a:t>en az 3 aylık zaman süresi belirleyerek, yetkili müesseselere e-Döviz Alım-Satım Belgesi Uygulamasına dâhil olma </a:t>
            </a:r>
            <a:r>
              <a:rPr b="1" lang="en-US" sz="2200" spc="-1" strike="noStrike">
                <a:solidFill>
                  <a:srgbClr val="376092"/>
                </a:solidFill>
                <a:uFill>
                  <a:solidFill>
                    <a:srgbClr val="ffffff"/>
                  </a:solidFill>
                </a:uFill>
                <a:latin typeface="Cambria"/>
              </a:rPr>
              <a:t>zorunluluğu getirmeye </a:t>
            </a:r>
            <a:r>
              <a:rPr b="0" lang="en-US" sz="2200" spc="-1" strike="noStrike">
                <a:solidFill>
                  <a:srgbClr val="595959"/>
                </a:solidFill>
                <a:uFill>
                  <a:solidFill>
                    <a:srgbClr val="ffffff"/>
                  </a:solidFill>
                </a:uFill>
                <a:latin typeface="Cambria"/>
              </a:rPr>
              <a:t>ve bu durumu ebelge.gib.gov.tr adresinde yayımlanacak duyurularla belirlemeye yetkilidir.</a:t>
            </a:r>
            <a:endParaRPr b="0" lang="en-US" sz="2200" spc="-1" strike="noStrike">
              <a:solidFill>
                <a:srgbClr val="000000"/>
              </a:solidFill>
              <a:uFill>
                <a:solidFill>
                  <a:srgbClr val="ffffff"/>
                </a:solidFill>
              </a:uFill>
              <a:latin typeface="Calibri"/>
            </a:endParaRPr>
          </a:p>
        </p:txBody>
      </p:sp>
    </p:spTree>
  </p:cSld>
  <p:transition spd="slow">
    <p:push dir="d"/>
  </p:transition>
</p:sld>
</file>

<file path=ppt/slides/slide6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8" name="TextShape 1"/>
          <p:cNvSpPr txBox="1"/>
          <p:nvPr/>
        </p:nvSpPr>
        <p:spPr>
          <a:xfrm>
            <a:off x="2304360" y="2286000"/>
            <a:ext cx="6839280" cy="725040"/>
          </a:xfrm>
          <a:prstGeom prst="rect">
            <a:avLst/>
          </a:prstGeom>
          <a:noFill/>
          <a:ln>
            <a:noFill/>
          </a:ln>
        </p:spPr>
        <p:txBody>
          <a:bodyPr anchor="ctr"/>
          <a:p>
            <a:pPr>
              <a:lnSpc>
                <a:spcPct val="100000"/>
              </a:lnSpc>
            </a:pPr>
            <a:r>
              <a:rPr b="1" lang="en-US" sz="4000" spc="-1" strike="noStrike">
                <a:solidFill>
                  <a:srgbClr val="002060"/>
                </a:solidFill>
                <a:uFill>
                  <a:solidFill>
                    <a:srgbClr val="ffffff"/>
                  </a:solidFill>
                </a:uFill>
                <a:latin typeface="Cambria"/>
              </a:rPr>
              <a:t>e-Dekont Uygulaması</a:t>
            </a:r>
            <a:endParaRPr b="0" lang="en-US" sz="4000" spc="-1" strike="noStrike">
              <a:solidFill>
                <a:srgbClr val="000000"/>
              </a:solidFill>
              <a:uFill>
                <a:solidFill>
                  <a:srgbClr val="ffffff"/>
                </a:solidFill>
              </a:uFill>
              <a:latin typeface="Calibri"/>
            </a:endParaRPr>
          </a:p>
        </p:txBody>
      </p:sp>
    </p:spTree>
  </p:cSld>
  <p:transition spd="slow">
    <p:push dir="l"/>
  </p:transition>
</p:sld>
</file>

<file path=ppt/slides/slide6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TextShape 1"/>
          <p:cNvSpPr txBox="1"/>
          <p:nvPr/>
        </p:nvSpPr>
        <p:spPr>
          <a:xfrm>
            <a:off x="448920" y="92880"/>
            <a:ext cx="845388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e-Dekont Uygulaması (Genel olarak)</a:t>
            </a:r>
            <a:endParaRPr b="0" lang="en-US" sz="3200" spc="-1" strike="noStrike">
              <a:solidFill>
                <a:srgbClr val="000000"/>
              </a:solidFill>
              <a:uFill>
                <a:solidFill>
                  <a:srgbClr val="ffffff"/>
                </a:solidFill>
              </a:uFill>
              <a:latin typeface="Calibri"/>
            </a:endParaRPr>
          </a:p>
        </p:txBody>
      </p:sp>
      <p:sp>
        <p:nvSpPr>
          <p:cNvPr id="240"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246 Sıra No.lu Vergi Usul Kanunu Genel Tebliği uyarınca </a:t>
            </a:r>
            <a:r>
              <a:rPr b="1" lang="en-US" sz="2200" spc="-1" strike="noStrike">
                <a:solidFill>
                  <a:srgbClr val="376092"/>
                </a:solidFill>
                <a:uFill>
                  <a:solidFill>
                    <a:srgbClr val="ffffff"/>
                  </a:solidFill>
                </a:uFill>
                <a:latin typeface="Cambria"/>
              </a:rPr>
              <a:t>bankalar</a:t>
            </a:r>
            <a:r>
              <a:rPr b="0" lang="en-US" sz="2200" spc="-1" strike="noStrike">
                <a:solidFill>
                  <a:srgbClr val="595959"/>
                </a:solidFill>
                <a:uFill>
                  <a:solidFill>
                    <a:srgbClr val="ffffff"/>
                  </a:solidFill>
                </a:uFill>
                <a:latin typeface="Cambria"/>
              </a:rPr>
              <a:t> tarafından kâğıt ortamda düzenlenen </a:t>
            </a:r>
            <a:r>
              <a:rPr b="1" lang="en-US" sz="2200" spc="-1" strike="noStrike">
                <a:solidFill>
                  <a:srgbClr val="376092"/>
                </a:solidFill>
                <a:uFill>
                  <a:solidFill>
                    <a:srgbClr val="ffffff"/>
                  </a:solidFill>
                </a:uFill>
                <a:latin typeface="Cambria"/>
              </a:rPr>
              <a:t>dekontun</a:t>
            </a:r>
            <a:r>
              <a:rPr b="0" lang="en-US" sz="2200" spc="-1" strike="noStrike">
                <a:solidFill>
                  <a:srgbClr val="595959"/>
                </a:solidFill>
                <a:uFill>
                  <a:solidFill>
                    <a:srgbClr val="ffffff"/>
                  </a:solidFill>
                </a:uFill>
                <a:latin typeface="Cambria"/>
              </a:rPr>
              <a:t>, elektronik ortamda düzenlenmesi, muhatabına talebi doğrultusunda elektronik veya kağıt ortamda iletilebilmesi, elektronik ortamda muhafaza ve ibraz edilebilmesine imkan verir.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e-Dekont uygulamasına  dahil olabilmek için, teknik/idari hazırlıkların yapılması ve uygulamadan yararlanmaya yönelik yöntem ve başvuruya ilişkin süreçlerin tamamlanması gerekir.</a:t>
            </a:r>
            <a:endParaRPr b="0" lang="en-US" sz="2200" spc="-1" strike="noStrike">
              <a:solidFill>
                <a:srgbClr val="000000"/>
              </a:solidFill>
              <a:uFill>
                <a:solidFill>
                  <a:srgbClr val="ffffff"/>
                </a:solidFill>
              </a:uFill>
              <a:latin typeface="Calibri"/>
            </a:endParaRPr>
          </a:p>
        </p:txBody>
      </p:sp>
    </p:spTree>
  </p:cSld>
  <p:transition spd="slow">
    <p:push dir="l"/>
  </p:transition>
</p:sld>
</file>

<file path=ppt/slides/slide6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1" name="TextShape 1"/>
          <p:cNvSpPr txBox="1"/>
          <p:nvPr/>
        </p:nvSpPr>
        <p:spPr>
          <a:xfrm>
            <a:off x="448920" y="92880"/>
            <a:ext cx="845388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e-Dekont Uygulaması (Genel olarak)</a:t>
            </a:r>
            <a:endParaRPr b="0" lang="en-US" sz="3200" spc="-1" strike="noStrike">
              <a:solidFill>
                <a:srgbClr val="000000"/>
              </a:solidFill>
              <a:uFill>
                <a:solidFill>
                  <a:srgbClr val="ffffff"/>
                </a:solidFill>
              </a:uFill>
              <a:latin typeface="Calibri"/>
            </a:endParaRPr>
          </a:p>
        </p:txBody>
      </p:sp>
      <p:sp>
        <p:nvSpPr>
          <p:cNvPr id="242"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Bankalar, e-Dekont uygulamasından  </a:t>
            </a:r>
            <a:r>
              <a:rPr b="1" lang="en-US" sz="2200" spc="-1" strike="noStrike">
                <a:solidFill>
                  <a:srgbClr val="376092"/>
                </a:solidFill>
                <a:uFill>
                  <a:solidFill>
                    <a:srgbClr val="ffffff"/>
                  </a:solidFill>
                </a:uFill>
                <a:latin typeface="Cambria"/>
              </a:rPr>
              <a:t>“Kendi bilgi işlem sistemlerinin Başkanlık sistemlerine entegrasyonu yoluyla” </a:t>
            </a:r>
            <a:r>
              <a:rPr b="0" lang="en-US" sz="2200" spc="-1" strike="noStrike">
                <a:solidFill>
                  <a:srgbClr val="595959"/>
                </a:solidFill>
                <a:uFill>
                  <a:solidFill>
                    <a:srgbClr val="ffffff"/>
                  </a:solidFill>
                </a:uFill>
                <a:latin typeface="Cambria"/>
              </a:rPr>
              <a:t>ya da </a:t>
            </a:r>
            <a:r>
              <a:rPr b="1" lang="en-US" sz="2200" spc="-1" strike="noStrike">
                <a:solidFill>
                  <a:srgbClr val="376092"/>
                </a:solidFill>
                <a:uFill>
                  <a:solidFill>
                    <a:srgbClr val="ffffff"/>
                  </a:solidFill>
                </a:uFill>
                <a:latin typeface="Cambria"/>
              </a:rPr>
              <a:t>“Başkanlıktan izin almış özel entegratörlerin bilgi işlem sistemleri aracılığıyla” </a:t>
            </a:r>
            <a:r>
              <a:rPr b="0" lang="en-US" sz="2200" spc="-1" strike="noStrike">
                <a:solidFill>
                  <a:srgbClr val="595959"/>
                </a:solidFill>
                <a:uFill>
                  <a:solidFill>
                    <a:srgbClr val="ffffff"/>
                  </a:solidFill>
                </a:uFill>
                <a:latin typeface="Cambria"/>
              </a:rPr>
              <a:t>olmak üzere iki yöntemden birini seçerek yararlanabilir. </a:t>
            </a:r>
            <a:endParaRPr b="0" lang="en-US" sz="2200" spc="-1" strike="noStrike">
              <a:solidFill>
                <a:srgbClr val="000000"/>
              </a:solidFill>
              <a:uFill>
                <a:solidFill>
                  <a:srgbClr val="ffffff"/>
                </a:solidFill>
              </a:uFill>
              <a:latin typeface="Calibri"/>
            </a:endParaRPr>
          </a:p>
          <a:p>
            <a:pPr>
              <a:lnSpc>
                <a:spcPct val="100000"/>
              </a:lnSpc>
              <a:spcBef>
                <a:spcPts val="99"/>
              </a:spcBef>
            </a:pPr>
            <a:endParaRPr b="0" lang="en-US" sz="2200" spc="-1" strike="noStrike">
              <a:solidFill>
                <a:srgbClr val="000000"/>
              </a:solidFill>
              <a:uFill>
                <a:solidFill>
                  <a:srgbClr val="ffffff"/>
                </a:solidFill>
              </a:uFill>
              <a:latin typeface="Calibri"/>
            </a:endParaRPr>
          </a:p>
          <a:p>
            <a:pPr>
              <a:lnSpc>
                <a:spcPct val="100000"/>
              </a:lnSpc>
              <a:spcBef>
                <a:spcPts val="99"/>
              </a:spcBef>
            </a:pPr>
            <a:endParaRPr b="0" lang="en-US" sz="2200" spc="-1" strike="noStrike">
              <a:solidFill>
                <a:srgbClr val="000000"/>
              </a:solidFill>
              <a:uFill>
                <a:solidFill>
                  <a:srgbClr val="ffffff"/>
                </a:solidFill>
              </a:uFill>
              <a:latin typeface="Calibri"/>
            </a:endParaRPr>
          </a:p>
        </p:txBody>
      </p:sp>
    </p:spTree>
  </p:cSld>
  <p:transition spd="slow">
    <p:push dir="l"/>
  </p:transition>
</p:sld>
</file>

<file path=ppt/slides/slide6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3" name="TextShape 1"/>
          <p:cNvSpPr txBox="1"/>
          <p:nvPr/>
        </p:nvSpPr>
        <p:spPr>
          <a:xfrm>
            <a:off x="448920" y="92880"/>
            <a:ext cx="845388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e-Dekont Uygulaması (Kapsam)</a:t>
            </a:r>
            <a:endParaRPr b="0" lang="en-US" sz="3200" spc="-1" strike="noStrike">
              <a:solidFill>
                <a:srgbClr val="000000"/>
              </a:solidFill>
              <a:uFill>
                <a:solidFill>
                  <a:srgbClr val="ffffff"/>
                </a:solidFill>
              </a:uFill>
              <a:latin typeface="Calibri"/>
            </a:endParaRPr>
          </a:p>
        </p:txBody>
      </p:sp>
      <p:sp>
        <p:nvSpPr>
          <p:cNvPr id="244"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e-Dekont uygulaması zorunlu bir uygulama olmayıp, </a:t>
            </a:r>
            <a:r>
              <a:rPr b="1" lang="en-US" sz="2200" spc="-1" strike="noStrike">
                <a:solidFill>
                  <a:srgbClr val="376092"/>
                </a:solidFill>
                <a:uFill>
                  <a:solidFill>
                    <a:srgbClr val="ffffff"/>
                  </a:solidFill>
                </a:uFill>
                <a:latin typeface="Cambria"/>
              </a:rPr>
              <a:t>bankalar istemeleri halind</a:t>
            </a:r>
            <a:r>
              <a:rPr b="1" lang="en-US" sz="2200" spc="-1" strike="noStrike">
                <a:solidFill>
                  <a:srgbClr val="595959"/>
                </a:solidFill>
                <a:uFill>
                  <a:solidFill>
                    <a:srgbClr val="ffffff"/>
                  </a:solidFill>
                </a:uFill>
                <a:latin typeface="Cambria"/>
              </a:rPr>
              <a:t>e</a:t>
            </a:r>
            <a:r>
              <a:rPr b="0" lang="en-US" sz="2200" spc="-1" strike="noStrike">
                <a:solidFill>
                  <a:srgbClr val="595959"/>
                </a:solidFill>
                <a:uFill>
                  <a:solidFill>
                    <a:srgbClr val="ffffff"/>
                  </a:solidFill>
                </a:uFill>
                <a:latin typeface="Cambria"/>
              </a:rPr>
              <a:t> uygulamaya dahil olabileceklerdir.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376092"/>
              </a:buClr>
              <a:buFont typeface="Arial"/>
              <a:buChar char="•"/>
            </a:pPr>
            <a:r>
              <a:rPr b="1" lang="en-US" sz="2200" spc="-1" strike="noStrike">
                <a:solidFill>
                  <a:srgbClr val="376092"/>
                </a:solidFill>
                <a:uFill>
                  <a:solidFill>
                    <a:srgbClr val="ffffff"/>
                  </a:solidFill>
                </a:uFill>
                <a:latin typeface="Cambria"/>
              </a:rPr>
              <a:t>Başkanlık</a:t>
            </a:r>
            <a:r>
              <a:rPr b="0" lang="en-US" sz="2200" spc="-1" strike="noStrike">
                <a:solidFill>
                  <a:srgbClr val="376092"/>
                </a:solidFill>
                <a:uFill>
                  <a:solidFill>
                    <a:srgbClr val="ffffff"/>
                  </a:solidFill>
                </a:uFill>
                <a:latin typeface="Cambria"/>
              </a:rPr>
              <a:t> </a:t>
            </a:r>
            <a:r>
              <a:rPr b="0" lang="en-US" sz="2200" spc="-1" strike="noStrike">
                <a:solidFill>
                  <a:srgbClr val="595959"/>
                </a:solidFill>
                <a:uFill>
                  <a:solidFill>
                    <a:srgbClr val="ffffff"/>
                  </a:solidFill>
                </a:uFill>
                <a:latin typeface="Cambria"/>
              </a:rPr>
              <a:t>en az 3 aylık zaman süresi belirleyerek, bankaların e-Dekont uygulamasına dâhil olma </a:t>
            </a:r>
            <a:r>
              <a:rPr b="1" lang="en-US" sz="2200" spc="-1" strike="noStrike">
                <a:solidFill>
                  <a:srgbClr val="376092"/>
                </a:solidFill>
                <a:uFill>
                  <a:solidFill>
                    <a:srgbClr val="ffffff"/>
                  </a:solidFill>
                </a:uFill>
                <a:latin typeface="Cambria"/>
              </a:rPr>
              <a:t>zorunluluğu getirmeye </a:t>
            </a:r>
            <a:r>
              <a:rPr b="0" lang="en-US" sz="2200" spc="-1" strike="noStrike">
                <a:solidFill>
                  <a:srgbClr val="595959"/>
                </a:solidFill>
                <a:uFill>
                  <a:solidFill>
                    <a:srgbClr val="ffffff"/>
                  </a:solidFill>
                </a:uFill>
                <a:latin typeface="Cambria"/>
              </a:rPr>
              <a:t>ve bu durumu ebelge.gib.gov.tr adresinde yayımlanacak duyurularla belirlemeye yetkilidir. </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p:txBody>
      </p:sp>
    </p:spTree>
  </p:cSld>
  <p:transition spd="slow">
    <p:push dir="l"/>
  </p:transition>
</p:sld>
</file>

<file path=ppt/slides/slide6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5" name="TextShape 1"/>
          <p:cNvSpPr txBox="1"/>
          <p:nvPr/>
        </p:nvSpPr>
        <p:spPr>
          <a:xfrm>
            <a:off x="2304360" y="2286000"/>
            <a:ext cx="6839280" cy="725040"/>
          </a:xfrm>
          <a:prstGeom prst="rect">
            <a:avLst/>
          </a:prstGeom>
          <a:noFill/>
          <a:ln>
            <a:noFill/>
          </a:ln>
        </p:spPr>
        <p:txBody>
          <a:bodyPr anchor="ctr"/>
          <a:p>
            <a:pPr>
              <a:lnSpc>
                <a:spcPct val="100000"/>
              </a:lnSpc>
            </a:pPr>
            <a:r>
              <a:rPr b="1" lang="en-US" sz="4000" spc="-1" strike="noStrike">
                <a:solidFill>
                  <a:srgbClr val="002060"/>
                </a:solidFill>
                <a:uFill>
                  <a:solidFill>
                    <a:srgbClr val="ffffff"/>
                  </a:solidFill>
                </a:uFill>
                <a:latin typeface="Cambria"/>
              </a:rPr>
              <a:t>e-Belge Uygulamalarından Yararlanma Yöntemleri</a:t>
            </a:r>
            <a:endParaRPr b="0" lang="en-US" sz="4000" spc="-1" strike="noStrike">
              <a:solidFill>
                <a:srgbClr val="000000"/>
              </a:solidFill>
              <a:uFill>
                <a:solidFill>
                  <a:srgbClr val="ffffff"/>
                </a:solidFill>
              </a:uFill>
              <a:latin typeface="Calibri"/>
            </a:endParaRPr>
          </a:p>
        </p:txBody>
      </p:sp>
    </p:spTree>
  </p:cSld>
  <p:transition spd="slow">
    <p:push dir="r"/>
  </p:transition>
</p:sld>
</file>

<file path=ppt/slides/slide6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TextShape 1"/>
          <p:cNvSpPr txBox="1"/>
          <p:nvPr/>
        </p:nvSpPr>
        <p:spPr>
          <a:xfrm>
            <a:off x="448920" y="92880"/>
            <a:ext cx="845388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e-Belge Uygulamalarında Yöntemler</a:t>
            </a:r>
            <a:endParaRPr b="0" lang="en-US" sz="3200" spc="-1" strike="noStrike">
              <a:solidFill>
                <a:srgbClr val="000000"/>
              </a:solidFill>
              <a:uFill>
                <a:solidFill>
                  <a:srgbClr val="ffffff"/>
                </a:solidFill>
              </a:uFill>
              <a:latin typeface="Calibri"/>
            </a:endParaRPr>
          </a:p>
        </p:txBody>
      </p:sp>
      <p:sp>
        <p:nvSpPr>
          <p:cNvPr id="247" name="TextShape 2"/>
          <p:cNvSpPr txBox="1"/>
          <p:nvPr/>
        </p:nvSpPr>
        <p:spPr>
          <a:xfrm>
            <a:off x="448920" y="1091160"/>
            <a:ext cx="8245800" cy="3796200"/>
          </a:xfrm>
          <a:prstGeom prst="rect">
            <a:avLst/>
          </a:prstGeom>
          <a:noFill/>
          <a:ln>
            <a:noFill/>
          </a:ln>
        </p:spPr>
        <p:txBody>
          <a:bodyPr/>
          <a:p>
            <a:pPr marL="343080" indent="-342720">
              <a:lnSpc>
                <a:spcPct val="100000"/>
              </a:lnSpc>
              <a:spcBef>
                <a:spcPts val="601"/>
              </a:spcBef>
              <a:buClr>
                <a:srgbClr val="595959"/>
              </a:buClr>
              <a:buFont typeface="Arial"/>
              <a:buChar char="•"/>
            </a:pPr>
            <a:r>
              <a:rPr b="0" lang="en-US" sz="3000" spc="-1" strike="noStrike">
                <a:solidFill>
                  <a:srgbClr val="595959"/>
                </a:solidFill>
                <a:uFill>
                  <a:solidFill>
                    <a:srgbClr val="ffffff"/>
                  </a:solidFill>
                </a:uFill>
                <a:latin typeface="Cambria"/>
              </a:rPr>
              <a:t>GİB Portal</a:t>
            </a:r>
            <a:endParaRPr b="0" lang="en-US" sz="3000" spc="-1" strike="noStrike">
              <a:solidFill>
                <a:srgbClr val="000000"/>
              </a:solidFill>
              <a:uFill>
                <a:solidFill>
                  <a:srgbClr val="ffffff"/>
                </a:solidFill>
              </a:uFill>
              <a:latin typeface="Calibri"/>
            </a:endParaRPr>
          </a:p>
          <a:p>
            <a:pPr>
              <a:lnSpc>
                <a:spcPct val="100000"/>
              </a:lnSpc>
              <a:spcBef>
                <a:spcPts val="99"/>
              </a:spcBef>
            </a:pPr>
            <a:endParaRPr b="0" lang="en-US" sz="3000" spc="-1" strike="noStrike">
              <a:solidFill>
                <a:srgbClr val="000000"/>
              </a:solidFill>
              <a:uFill>
                <a:solidFill>
                  <a:srgbClr val="ffffff"/>
                </a:solidFill>
              </a:uFill>
              <a:latin typeface="Calibri"/>
            </a:endParaRPr>
          </a:p>
          <a:p>
            <a:pPr marL="343080" indent="-342720">
              <a:lnSpc>
                <a:spcPct val="100000"/>
              </a:lnSpc>
              <a:spcBef>
                <a:spcPts val="601"/>
              </a:spcBef>
              <a:buClr>
                <a:srgbClr val="595959"/>
              </a:buClr>
              <a:buFont typeface="Arial"/>
              <a:buChar char="•"/>
            </a:pPr>
            <a:r>
              <a:rPr b="0" lang="en-US" sz="3000" spc="-1" strike="noStrike">
                <a:solidFill>
                  <a:srgbClr val="595959"/>
                </a:solidFill>
                <a:uFill>
                  <a:solidFill>
                    <a:srgbClr val="ffffff"/>
                  </a:solidFill>
                </a:uFill>
                <a:latin typeface="Cambria"/>
              </a:rPr>
              <a:t>Özel Entegratör</a:t>
            </a:r>
            <a:endParaRPr b="0" lang="en-US" sz="3000" spc="-1" strike="noStrike">
              <a:solidFill>
                <a:srgbClr val="000000"/>
              </a:solidFill>
              <a:uFill>
                <a:solidFill>
                  <a:srgbClr val="ffffff"/>
                </a:solidFill>
              </a:uFill>
              <a:latin typeface="Calibri"/>
            </a:endParaRPr>
          </a:p>
          <a:p>
            <a:pPr>
              <a:lnSpc>
                <a:spcPct val="100000"/>
              </a:lnSpc>
              <a:spcBef>
                <a:spcPts val="99"/>
              </a:spcBef>
            </a:pPr>
            <a:endParaRPr b="0" lang="en-US" sz="3000" spc="-1" strike="noStrike">
              <a:solidFill>
                <a:srgbClr val="000000"/>
              </a:solidFill>
              <a:uFill>
                <a:solidFill>
                  <a:srgbClr val="ffffff"/>
                </a:solidFill>
              </a:uFill>
              <a:latin typeface="Calibri"/>
            </a:endParaRPr>
          </a:p>
          <a:p>
            <a:pPr marL="343080" indent="-342720">
              <a:lnSpc>
                <a:spcPct val="100000"/>
              </a:lnSpc>
              <a:spcBef>
                <a:spcPts val="601"/>
              </a:spcBef>
              <a:buClr>
                <a:srgbClr val="595959"/>
              </a:buClr>
              <a:buFont typeface="Arial"/>
              <a:buChar char="•"/>
            </a:pPr>
            <a:r>
              <a:rPr b="0" lang="en-US" sz="3000" spc="-1" strike="noStrike">
                <a:solidFill>
                  <a:srgbClr val="595959"/>
                </a:solidFill>
                <a:uFill>
                  <a:solidFill>
                    <a:srgbClr val="ffffff"/>
                  </a:solidFill>
                </a:uFill>
                <a:latin typeface="Cambria"/>
              </a:rPr>
              <a:t>Doğrudan Entegrasyon</a:t>
            </a:r>
            <a:endParaRPr b="0" lang="en-US" sz="3000" spc="-1" strike="noStrike">
              <a:solidFill>
                <a:srgbClr val="000000"/>
              </a:solidFill>
              <a:uFill>
                <a:solidFill>
                  <a:srgbClr val="ffffff"/>
                </a:solidFill>
              </a:uFill>
              <a:latin typeface="Calibri"/>
            </a:endParaRPr>
          </a:p>
          <a:p>
            <a:pPr>
              <a:lnSpc>
                <a:spcPct val="100000"/>
              </a:lnSpc>
              <a:spcBef>
                <a:spcPts val="99"/>
              </a:spcBef>
            </a:pPr>
            <a:endParaRPr b="0" lang="en-US" sz="3000" spc="-1" strike="noStrike">
              <a:solidFill>
                <a:srgbClr val="000000"/>
              </a:solidFill>
              <a:uFill>
                <a:solidFill>
                  <a:srgbClr val="ffffff"/>
                </a:solidFill>
              </a:uFill>
              <a:latin typeface="Calibri"/>
            </a:endParaRPr>
          </a:p>
        </p:txBody>
      </p:sp>
    </p:spTree>
  </p:cSld>
  <p:transition spd="slow">
    <p:push dir="r"/>
  </p:transition>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TextShape 1"/>
          <p:cNvSpPr txBox="1"/>
          <p:nvPr/>
        </p:nvSpPr>
        <p:spPr>
          <a:xfrm>
            <a:off x="479880" y="92520"/>
            <a:ext cx="8245800" cy="38988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e-Belge Uygulamaları (Eski Durum)</a:t>
            </a:r>
            <a:endParaRPr b="0" lang="en-US" sz="3200" spc="-1" strike="noStrike">
              <a:solidFill>
                <a:srgbClr val="000000"/>
              </a:solidFill>
              <a:uFill>
                <a:solidFill>
                  <a:srgbClr val="ffffff"/>
                </a:solidFill>
              </a:uFill>
              <a:latin typeface="Calibri"/>
            </a:endParaRPr>
          </a:p>
        </p:txBody>
      </p:sp>
      <p:graphicFrame>
        <p:nvGraphicFramePr>
          <p:cNvPr id="136" name="Table 2"/>
          <p:cNvGraphicFramePr/>
          <p:nvPr/>
        </p:nvGraphicFramePr>
        <p:xfrm>
          <a:off x="123120" y="482760"/>
          <a:ext cx="8753400" cy="4196160"/>
        </p:xfrm>
        <a:graphic>
          <a:graphicData uri="http://schemas.openxmlformats.org/drawingml/2006/table">
            <a:tbl>
              <a:tblPr/>
              <a:tblGrid>
                <a:gridCol w="2383920"/>
                <a:gridCol w="783000"/>
                <a:gridCol w="748440"/>
                <a:gridCol w="4838040"/>
              </a:tblGrid>
              <a:tr h="262440">
                <a:tc>
                  <a:txBody>
                    <a:bodyPr anchor="ctr"/>
                    <a:p>
                      <a:pPr algn="ctr">
                        <a:lnSpc>
                          <a:spcPct val="100000"/>
                        </a:lnSpc>
                      </a:pPr>
                      <a:r>
                        <a:rPr b="1" lang="tr-TR" sz="1200" spc="-1" strike="noStrike">
                          <a:solidFill>
                            <a:srgbClr val="000000"/>
                          </a:solidFill>
                          <a:uFill>
                            <a:solidFill>
                              <a:srgbClr val="ffffff"/>
                            </a:solidFill>
                          </a:uFill>
                          <a:latin typeface="Calibri"/>
                        </a:rPr>
                        <a:t>e-Belge</a:t>
                      </a:r>
                      <a:endParaRPr b="0" lang="tr-TR" sz="12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xBody>
                    <a:bodyPr anchor="ctr"/>
                    <a:p>
                      <a:pPr algn="ctr">
                        <a:lnSpc>
                          <a:spcPct val="100000"/>
                        </a:lnSpc>
                      </a:pPr>
                      <a:r>
                        <a:rPr b="1" lang="tr-TR" sz="1200" spc="-1" strike="noStrike">
                          <a:solidFill>
                            <a:srgbClr val="000000"/>
                          </a:solidFill>
                          <a:uFill>
                            <a:solidFill>
                              <a:srgbClr val="ffffff"/>
                            </a:solidFill>
                          </a:uFill>
                          <a:latin typeface="Calibri"/>
                        </a:rPr>
                        <a:t>Zorunlu</a:t>
                      </a:r>
                      <a:endParaRPr b="0" lang="tr-TR" sz="12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xBody>
                    <a:bodyPr anchor="ctr"/>
                    <a:p>
                      <a:pPr algn="ctr">
                        <a:lnSpc>
                          <a:spcPct val="100000"/>
                        </a:lnSpc>
                      </a:pPr>
                      <a:r>
                        <a:rPr b="1" lang="tr-TR" sz="1200" spc="-1" strike="noStrike">
                          <a:solidFill>
                            <a:srgbClr val="000000"/>
                          </a:solidFill>
                          <a:uFill>
                            <a:solidFill>
                              <a:srgbClr val="ffffff"/>
                            </a:solidFill>
                          </a:uFill>
                          <a:latin typeface="Calibri"/>
                        </a:rPr>
                        <a:t>İhtiyari</a:t>
                      </a:r>
                      <a:endParaRPr b="0" lang="tr-TR" sz="12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xBody>
                    <a:bodyPr anchor="ctr"/>
                    <a:p>
                      <a:pPr algn="ctr">
                        <a:lnSpc>
                          <a:spcPct val="100000"/>
                        </a:lnSpc>
                      </a:pPr>
                      <a:r>
                        <a:rPr b="1" lang="tr-TR" sz="1200" spc="-1" strike="noStrike">
                          <a:solidFill>
                            <a:srgbClr val="000000"/>
                          </a:solidFill>
                          <a:uFill>
                            <a:solidFill>
                              <a:srgbClr val="ffffff"/>
                            </a:solidFill>
                          </a:uFill>
                          <a:latin typeface="Calibri"/>
                        </a:rPr>
                        <a:t>Kapsam</a:t>
                      </a:r>
                      <a:endParaRPr b="0" lang="tr-TR" sz="12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r>
              <a:tr h="2480760">
                <a:tc>
                  <a:txBody>
                    <a:bodyPr anchor="ctr"/>
                    <a:p>
                      <a:pPr>
                        <a:lnSpc>
                          <a:spcPct val="100000"/>
                        </a:lnSpc>
                      </a:pPr>
                      <a:r>
                        <a:rPr b="1" lang="tr-TR" sz="1200" spc="-1" strike="noStrike">
                          <a:solidFill>
                            <a:srgbClr val="000000"/>
                          </a:solidFill>
                          <a:uFill>
                            <a:solidFill>
                              <a:srgbClr val="ffffff"/>
                            </a:solidFill>
                          </a:uFill>
                          <a:latin typeface="Calibri"/>
                        </a:rPr>
                        <a:t>e-Fatura</a:t>
                      </a:r>
                      <a:endParaRPr b="0" lang="tr-TR" sz="12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xBody>
                    <a:bodyPr anchor="ctr"/>
                    <a:p>
                      <a:pPr algn="ctr">
                        <a:lnSpc>
                          <a:spcPct val="100000"/>
                        </a:lnSpc>
                      </a:pPr>
                      <a:r>
                        <a:rPr b="0" lang="tr-TR" sz="1200" spc="-1" strike="noStrike">
                          <a:solidFill>
                            <a:srgbClr val="000000"/>
                          </a:solidFill>
                          <a:uFill>
                            <a:solidFill>
                              <a:srgbClr val="ffffff"/>
                            </a:solidFill>
                          </a:uFill>
                          <a:latin typeface="Calibri"/>
                        </a:rPr>
                        <a:t>√</a:t>
                      </a:r>
                      <a:endParaRPr b="0" lang="tr-TR" sz="12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xBody>
                    <a:bodyPr anchor="ctr"/>
                    <a:p>
                      <a:pPr marL="174600" indent="-174240">
                        <a:lnSpc>
                          <a:spcPct val="100000"/>
                        </a:lnSpc>
                        <a:buClr>
                          <a:srgbClr val="000000"/>
                        </a:buClr>
                        <a:buFont typeface="StarSymbol"/>
                        <a:buChar char="-"/>
                      </a:pPr>
                      <a:r>
                        <a:rPr b="0" lang="tr-TR" sz="1200" spc="-1" strike="noStrike">
                          <a:solidFill>
                            <a:srgbClr val="000000"/>
                          </a:solidFill>
                          <a:uFill>
                            <a:solidFill>
                              <a:srgbClr val="ffffff"/>
                            </a:solidFill>
                          </a:uFill>
                          <a:latin typeface="Calibri"/>
                        </a:rPr>
                        <a:t>PPK kapsamında madeni yağ lisansına sahip olanlar ile bunlardan mal alanlardan 25 milyon TL ciroyu aşanlar (421 SN VUK GT)</a:t>
                      </a:r>
                      <a:endParaRPr b="0" lang="tr-TR" sz="1200" spc="-1" strike="noStrike">
                        <a:solidFill>
                          <a:srgbClr val="000000"/>
                        </a:solidFill>
                        <a:uFill>
                          <a:solidFill>
                            <a:srgbClr val="ffffff"/>
                          </a:solidFill>
                        </a:uFill>
                        <a:latin typeface="Arial"/>
                      </a:endParaRPr>
                    </a:p>
                    <a:p>
                      <a:pPr marL="174600" indent="-174240">
                        <a:lnSpc>
                          <a:spcPct val="100000"/>
                        </a:lnSpc>
                        <a:buClr>
                          <a:srgbClr val="000000"/>
                        </a:buClr>
                        <a:buFont typeface="StarSymbol"/>
                        <a:buChar char="-"/>
                      </a:pPr>
                      <a:r>
                        <a:rPr b="0" lang="tr-TR" sz="1200" spc="-1" strike="noStrike">
                          <a:solidFill>
                            <a:srgbClr val="000000"/>
                          </a:solidFill>
                          <a:uFill>
                            <a:solidFill>
                              <a:srgbClr val="ffffff"/>
                            </a:solidFill>
                          </a:uFill>
                          <a:latin typeface="Calibri"/>
                        </a:rPr>
                        <a:t>ÖTVK (III) sayılı listedeki malları imal, inşa veya ithal edenler ile bunlardan mal alanlardan 10 milyon TL ciroyu aşanlar  (421 SN VUK GT)</a:t>
                      </a:r>
                      <a:endParaRPr b="0" lang="tr-TR" sz="1200" spc="-1" strike="noStrike">
                        <a:solidFill>
                          <a:srgbClr val="000000"/>
                        </a:solidFill>
                        <a:uFill>
                          <a:solidFill>
                            <a:srgbClr val="ffffff"/>
                          </a:solidFill>
                        </a:uFill>
                        <a:latin typeface="Arial"/>
                      </a:endParaRPr>
                    </a:p>
                    <a:p>
                      <a:pPr marL="174600" indent="-174240">
                        <a:lnSpc>
                          <a:spcPct val="100000"/>
                        </a:lnSpc>
                        <a:buClr>
                          <a:srgbClr val="000000"/>
                        </a:buClr>
                        <a:buFont typeface="StarSymbol"/>
                        <a:buChar char="-"/>
                      </a:pPr>
                      <a:r>
                        <a:rPr b="0" lang="tr-TR" sz="1200" spc="-1" strike="noStrike">
                          <a:solidFill>
                            <a:srgbClr val="000000"/>
                          </a:solidFill>
                          <a:uFill>
                            <a:solidFill>
                              <a:srgbClr val="ffffff"/>
                            </a:solidFill>
                          </a:uFill>
                          <a:latin typeface="Calibri"/>
                        </a:rPr>
                        <a:t>ÖTVK (I) sayılı listedeki malların imali, ithali, teslimi  vb.  faaliyetleri  nedeniyle EPDK'ndan lisans alanlar (454 SN VUK GT) (Bayilik lisansları hariç)</a:t>
                      </a:r>
                      <a:endParaRPr b="0" lang="tr-TR" sz="1200" spc="-1" strike="noStrike">
                        <a:solidFill>
                          <a:srgbClr val="000000"/>
                        </a:solidFill>
                        <a:uFill>
                          <a:solidFill>
                            <a:srgbClr val="ffffff"/>
                          </a:solidFill>
                        </a:uFill>
                        <a:latin typeface="Arial"/>
                      </a:endParaRPr>
                    </a:p>
                    <a:p>
                      <a:pPr marL="174600" indent="-174240">
                        <a:lnSpc>
                          <a:spcPct val="100000"/>
                        </a:lnSpc>
                        <a:buClr>
                          <a:srgbClr val="000000"/>
                        </a:buClr>
                        <a:buFont typeface="StarSymbol"/>
                        <a:buChar char="-"/>
                      </a:pPr>
                      <a:r>
                        <a:rPr b="0" lang="tr-TR" sz="1200" spc="-1" strike="noStrike">
                          <a:solidFill>
                            <a:srgbClr val="000000"/>
                          </a:solidFill>
                          <a:uFill>
                            <a:solidFill>
                              <a:srgbClr val="ffffff"/>
                            </a:solidFill>
                          </a:uFill>
                          <a:latin typeface="Calibri"/>
                        </a:rPr>
                        <a:t>Özel Tüketim Vergisi Kanununa ekli III sayılı listedeki malları imal, inşa ve ithal eden mükellefler(454 SN VUK GT) </a:t>
                      </a:r>
                      <a:endParaRPr b="0" lang="tr-TR" sz="1200" spc="-1" strike="noStrike">
                        <a:solidFill>
                          <a:srgbClr val="000000"/>
                        </a:solidFill>
                        <a:uFill>
                          <a:solidFill>
                            <a:srgbClr val="ffffff"/>
                          </a:solidFill>
                        </a:uFill>
                        <a:latin typeface="Arial"/>
                      </a:endParaRPr>
                    </a:p>
                    <a:p>
                      <a:pPr marL="174600" indent="-174240">
                        <a:lnSpc>
                          <a:spcPct val="100000"/>
                        </a:lnSpc>
                        <a:buClr>
                          <a:srgbClr val="000000"/>
                        </a:buClr>
                        <a:buFont typeface="StarSymbol"/>
                        <a:buChar char="-"/>
                      </a:pPr>
                      <a:r>
                        <a:rPr b="0" lang="tr-TR" sz="1200" spc="-1" strike="noStrike">
                          <a:solidFill>
                            <a:srgbClr val="000000"/>
                          </a:solidFill>
                          <a:uFill>
                            <a:solidFill>
                              <a:srgbClr val="ffffff"/>
                            </a:solidFill>
                          </a:uFill>
                          <a:latin typeface="Calibri"/>
                        </a:rPr>
                        <a:t>Brüt satış hasılatı 10 milyon TL ve üzeri olanlar (454 SN VUK GT)</a:t>
                      </a:r>
                      <a:endParaRPr b="0" lang="tr-TR" sz="1200" spc="-1" strike="noStrike">
                        <a:solidFill>
                          <a:srgbClr val="000000"/>
                        </a:solidFill>
                        <a:uFill>
                          <a:solidFill>
                            <a:srgbClr val="ffffff"/>
                          </a:solidFill>
                        </a:uFill>
                        <a:latin typeface="Arial"/>
                      </a:endParaRPr>
                    </a:p>
                    <a:p>
                      <a:pPr marL="174600" indent="-174240">
                        <a:lnSpc>
                          <a:spcPct val="100000"/>
                        </a:lnSpc>
                        <a:buClr>
                          <a:srgbClr val="000000"/>
                        </a:buClr>
                        <a:buFont typeface="StarSymbol"/>
                        <a:buChar char="-"/>
                      </a:pPr>
                      <a:r>
                        <a:rPr b="0" lang="tr-TR" sz="1200" spc="-1" strike="noStrike">
                          <a:solidFill>
                            <a:srgbClr val="000000"/>
                          </a:solidFill>
                          <a:uFill>
                            <a:solidFill>
                              <a:srgbClr val="ffffff"/>
                            </a:solidFill>
                          </a:uFill>
                          <a:latin typeface="Calibri"/>
                        </a:rPr>
                        <a:t>KDVK md.11 kapsamında mal ihracı ve yolcu beraberi eşya ihracı (454 SN VUK GT)</a:t>
                      </a:r>
                      <a:endParaRPr b="0" lang="tr-TR" sz="12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r>
              <a:tr h="433080">
                <a:tc>
                  <a:txBody>
                    <a:bodyPr anchor="ctr"/>
                    <a:p>
                      <a:pPr>
                        <a:lnSpc>
                          <a:spcPct val="100000"/>
                        </a:lnSpc>
                      </a:pPr>
                      <a:r>
                        <a:rPr b="1" lang="tr-TR" sz="1200" spc="-1" strike="noStrike">
                          <a:solidFill>
                            <a:srgbClr val="000000"/>
                          </a:solidFill>
                          <a:uFill>
                            <a:solidFill>
                              <a:srgbClr val="ffffff"/>
                            </a:solidFill>
                          </a:uFill>
                          <a:latin typeface="Calibri"/>
                        </a:rPr>
                        <a:t>e-Arşiv Fatura</a:t>
                      </a:r>
                      <a:endParaRPr b="0" lang="tr-TR" sz="12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xBody>
                    <a:bodyPr anchor="ctr"/>
                    <a:p>
                      <a:pPr algn="ctr">
                        <a:lnSpc>
                          <a:spcPct val="100000"/>
                        </a:lnSpc>
                      </a:pPr>
                      <a:r>
                        <a:rPr b="0" lang="tr-TR" sz="1200" spc="-1" strike="noStrike">
                          <a:solidFill>
                            <a:srgbClr val="000000"/>
                          </a:solidFill>
                          <a:uFill>
                            <a:solidFill>
                              <a:srgbClr val="ffffff"/>
                            </a:solidFill>
                          </a:uFill>
                          <a:latin typeface="Calibri"/>
                        </a:rPr>
                        <a:t>√</a:t>
                      </a:r>
                      <a:endParaRPr b="0" lang="tr-TR" sz="12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xBody>
                    <a:bodyPr anchor="ctr"/>
                    <a:p>
                      <a:pPr>
                        <a:lnSpc>
                          <a:spcPct val="100000"/>
                        </a:lnSpc>
                      </a:pPr>
                      <a:r>
                        <a:rPr b="0" lang="tr-TR" sz="1200" spc="-1" strike="noStrike">
                          <a:solidFill>
                            <a:srgbClr val="000000"/>
                          </a:solidFill>
                          <a:uFill>
                            <a:solidFill>
                              <a:srgbClr val="ffffff"/>
                            </a:solidFill>
                          </a:uFill>
                          <a:latin typeface="Calibri"/>
                        </a:rPr>
                        <a:t>- İnternet üzerinden mal ve hizmet satışı yapan ve brüt satış hasılatı 5 Milyon TL ve üzerinde olanlar</a:t>
                      </a:r>
                      <a:endParaRPr b="0" lang="tr-TR" sz="12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r>
              <a:tr h="262440">
                <a:tc>
                  <a:txBody>
                    <a:bodyPr anchor="ctr"/>
                    <a:p>
                      <a:pPr>
                        <a:lnSpc>
                          <a:spcPct val="100000"/>
                        </a:lnSpc>
                      </a:pPr>
                      <a:r>
                        <a:rPr b="1" lang="tr-TR" sz="1200" spc="-1" strike="noStrike">
                          <a:solidFill>
                            <a:srgbClr val="000000"/>
                          </a:solidFill>
                          <a:uFill>
                            <a:solidFill>
                              <a:srgbClr val="ffffff"/>
                            </a:solidFill>
                          </a:uFill>
                          <a:latin typeface="Calibri"/>
                        </a:rPr>
                        <a:t>e-Serbest Meslek Makbuzu</a:t>
                      </a:r>
                      <a:endParaRPr b="0" lang="tr-TR" sz="12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xBody>
                    <a:bodyPr anchor="ctr"/>
                    <a:p>
                      <a:pPr algn="ctr">
                        <a:lnSpc>
                          <a:spcPct val="100000"/>
                        </a:lnSpc>
                      </a:pPr>
                      <a:r>
                        <a:rPr b="0" lang="tr-TR" sz="1200" spc="-1" strike="noStrike">
                          <a:solidFill>
                            <a:srgbClr val="000000"/>
                          </a:solidFill>
                          <a:uFill>
                            <a:solidFill>
                              <a:srgbClr val="ffffff"/>
                            </a:solidFill>
                          </a:uFill>
                          <a:latin typeface="Calibri"/>
                        </a:rPr>
                        <a:t>√</a:t>
                      </a:r>
                      <a:endParaRPr b="0" lang="tr-TR" sz="12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r>
              <a:tr h="262440">
                <a:tc>
                  <a:txBody>
                    <a:bodyPr anchor="ctr"/>
                    <a:p>
                      <a:pPr>
                        <a:lnSpc>
                          <a:spcPct val="100000"/>
                        </a:lnSpc>
                      </a:pPr>
                      <a:r>
                        <a:rPr b="1" lang="tr-TR" sz="1200" spc="-1" strike="noStrike">
                          <a:solidFill>
                            <a:srgbClr val="000000"/>
                          </a:solidFill>
                          <a:uFill>
                            <a:solidFill>
                              <a:srgbClr val="ffffff"/>
                            </a:solidFill>
                          </a:uFill>
                          <a:latin typeface="Calibri"/>
                        </a:rPr>
                        <a:t>e-İrsaliye</a:t>
                      </a:r>
                      <a:endParaRPr b="0" lang="tr-TR" sz="12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xBody>
                    <a:bodyPr anchor="ctr"/>
                    <a:p>
                      <a:pPr algn="ctr">
                        <a:lnSpc>
                          <a:spcPct val="100000"/>
                        </a:lnSpc>
                      </a:pPr>
                      <a:r>
                        <a:rPr b="0" lang="tr-TR" sz="1200" spc="-1" strike="noStrike">
                          <a:solidFill>
                            <a:srgbClr val="000000"/>
                          </a:solidFill>
                          <a:uFill>
                            <a:solidFill>
                              <a:srgbClr val="ffffff"/>
                            </a:solidFill>
                          </a:uFill>
                          <a:latin typeface="Calibri"/>
                        </a:rPr>
                        <a:t>√</a:t>
                      </a:r>
                      <a:endParaRPr b="0" lang="tr-TR" sz="12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r>
              <a:tr h="262440">
                <a:tc>
                  <a:txBody>
                    <a:bodyPr anchor="ctr"/>
                    <a:p>
                      <a:pPr>
                        <a:lnSpc>
                          <a:spcPct val="100000"/>
                        </a:lnSpc>
                      </a:pPr>
                      <a:r>
                        <a:rPr b="1" lang="tr-TR" sz="1200" spc="-1" strike="noStrike">
                          <a:solidFill>
                            <a:srgbClr val="000000"/>
                          </a:solidFill>
                          <a:uFill>
                            <a:solidFill>
                              <a:srgbClr val="ffffff"/>
                            </a:solidFill>
                          </a:uFill>
                          <a:latin typeface="Calibri"/>
                        </a:rPr>
                        <a:t>e-Müstahsil Makbuzu</a:t>
                      </a:r>
                      <a:endParaRPr b="0" lang="tr-TR" sz="12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xBody>
                    <a:bodyPr anchor="ctr"/>
                    <a:p>
                      <a:pPr algn="ctr">
                        <a:lnSpc>
                          <a:spcPct val="100000"/>
                        </a:lnSpc>
                      </a:pPr>
                      <a:r>
                        <a:rPr b="0" lang="tr-TR" sz="1200" spc="-1" strike="noStrike">
                          <a:solidFill>
                            <a:srgbClr val="000000"/>
                          </a:solidFill>
                          <a:uFill>
                            <a:solidFill>
                              <a:srgbClr val="ffffff"/>
                            </a:solidFill>
                          </a:uFill>
                          <a:latin typeface="Calibri"/>
                        </a:rPr>
                        <a:t>√</a:t>
                      </a:r>
                      <a:endParaRPr b="0" lang="tr-TR" sz="12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r>
              <a:tr h="262440">
                <a:tc>
                  <a:txBody>
                    <a:bodyPr anchor="ctr"/>
                    <a:p>
                      <a:pPr>
                        <a:lnSpc>
                          <a:spcPct val="100000"/>
                        </a:lnSpc>
                      </a:pPr>
                      <a:r>
                        <a:rPr b="1" lang="tr-TR" sz="1200" spc="-1" strike="noStrike">
                          <a:solidFill>
                            <a:srgbClr val="000000"/>
                          </a:solidFill>
                          <a:uFill>
                            <a:solidFill>
                              <a:srgbClr val="ffffff"/>
                            </a:solidFill>
                          </a:uFill>
                          <a:latin typeface="Calibri"/>
                        </a:rPr>
                        <a:t>e-Bilet</a:t>
                      </a:r>
                      <a:endParaRPr b="0" lang="tr-TR" sz="12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xBody>
                    <a:bodyPr anchor="ctr"/>
                    <a:p>
                      <a:pPr algn="ctr">
                        <a:lnSpc>
                          <a:spcPct val="100000"/>
                        </a:lnSpc>
                      </a:pPr>
                      <a:r>
                        <a:rPr b="0" lang="tr-TR" sz="1200" spc="-1" strike="noStrike">
                          <a:solidFill>
                            <a:srgbClr val="000000"/>
                          </a:solidFill>
                          <a:uFill>
                            <a:solidFill>
                              <a:srgbClr val="ffffff"/>
                            </a:solidFill>
                          </a:uFill>
                          <a:latin typeface="Calibri"/>
                        </a:rPr>
                        <a:t>√</a:t>
                      </a:r>
                      <a:endParaRPr b="0" lang="tr-TR" sz="12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r>
            </a:tbl>
          </a:graphicData>
        </a:graphic>
      </p:graphicFrame>
    </p:spTree>
  </p:cSld>
  <p:transition spd="slow">
    <p:push dir="r"/>
  </p:transition>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7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8" name="TextShape 1"/>
          <p:cNvSpPr txBox="1"/>
          <p:nvPr/>
        </p:nvSpPr>
        <p:spPr>
          <a:xfrm>
            <a:off x="2304360" y="2286000"/>
            <a:ext cx="6839280" cy="725040"/>
          </a:xfrm>
          <a:prstGeom prst="rect">
            <a:avLst/>
          </a:prstGeom>
          <a:noFill/>
          <a:ln>
            <a:noFill/>
          </a:ln>
        </p:spPr>
        <p:txBody>
          <a:bodyPr anchor="ctr"/>
          <a:p>
            <a:pPr>
              <a:lnSpc>
                <a:spcPct val="100000"/>
              </a:lnSpc>
            </a:pPr>
            <a:r>
              <a:rPr b="1" lang="en-US" sz="4000" spc="-1" strike="noStrike">
                <a:solidFill>
                  <a:srgbClr val="002060"/>
                </a:solidFill>
                <a:uFill>
                  <a:solidFill>
                    <a:srgbClr val="ffffff"/>
                  </a:solidFill>
                </a:uFill>
                <a:latin typeface="Cambria"/>
              </a:rPr>
              <a:t>e-Belgelerin Oluşturulması</a:t>
            </a:r>
            <a:endParaRPr b="0" lang="en-US" sz="4000" spc="-1" strike="noStrike">
              <a:solidFill>
                <a:srgbClr val="000000"/>
              </a:solidFill>
              <a:uFill>
                <a:solidFill>
                  <a:srgbClr val="ffffff"/>
                </a:solidFill>
              </a:uFill>
              <a:latin typeface="Calibri"/>
            </a:endParaRPr>
          </a:p>
        </p:txBody>
      </p:sp>
    </p:spTree>
  </p:cSld>
  <p:transition spd="slow">
    <p:push dir="u"/>
  </p:transition>
</p:sld>
</file>

<file path=ppt/slides/slide7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TextShape 1"/>
          <p:cNvSpPr txBox="1"/>
          <p:nvPr/>
        </p:nvSpPr>
        <p:spPr>
          <a:xfrm>
            <a:off x="448920" y="92880"/>
            <a:ext cx="845388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e-Belgelerin Oluşturulması</a:t>
            </a:r>
            <a:endParaRPr b="0" lang="en-US" sz="3200" spc="-1" strike="noStrike">
              <a:solidFill>
                <a:srgbClr val="000000"/>
              </a:solidFill>
              <a:uFill>
                <a:solidFill>
                  <a:srgbClr val="ffffff"/>
                </a:solidFill>
              </a:uFill>
              <a:latin typeface="Calibri"/>
            </a:endParaRPr>
          </a:p>
        </p:txBody>
      </p:sp>
      <p:sp>
        <p:nvSpPr>
          <p:cNvPr id="250"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e-Belge uygulamaları kapsamında düzenlenen belgeler Başkanlığa bildirilen bilgi işlem sisteminde, GİB Portalde veya özel entegratörlerin bilgi işlem sisteminde/sistemi aracılığıyla oluşturulmalıdır. </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Kullanılan e-Belge formatı, üzerinde </a:t>
            </a:r>
            <a:r>
              <a:rPr b="1" lang="en-US" sz="2200" spc="-1" strike="noStrike">
                <a:solidFill>
                  <a:srgbClr val="376092"/>
                </a:solidFill>
                <a:uFill>
                  <a:solidFill>
                    <a:srgbClr val="ffffff"/>
                  </a:solidFill>
                </a:uFill>
                <a:latin typeface="Cambria"/>
              </a:rPr>
              <a:t>mali mühür/NES taşımaya</a:t>
            </a:r>
            <a:r>
              <a:rPr b="0" lang="en-US" sz="2200" spc="-1" strike="noStrike">
                <a:solidFill>
                  <a:srgbClr val="595959"/>
                </a:solidFill>
                <a:uFill>
                  <a:solidFill>
                    <a:srgbClr val="ffffff"/>
                  </a:solidFill>
                </a:uFill>
                <a:latin typeface="Cambria"/>
              </a:rPr>
              <a:t>, belge üzerinde doğrulamaya, görüntülemeye ve kâğıt baskı almaya imkân veren genel tanınırlığa sahip bir format olmalıdır. </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Uygulamayı kendi sistemi üzerinden kullanan </a:t>
            </a:r>
            <a:r>
              <a:rPr b="1" lang="en-US" sz="2200" spc="-1" strike="noStrike">
                <a:solidFill>
                  <a:srgbClr val="376092"/>
                </a:solidFill>
                <a:uFill>
                  <a:solidFill>
                    <a:srgbClr val="ffffff"/>
                  </a:solidFill>
                </a:uFill>
                <a:latin typeface="Cambria"/>
              </a:rPr>
              <a:t>tüzel kişiler </a:t>
            </a:r>
            <a:r>
              <a:rPr b="0" lang="en-US" sz="2200" spc="-1" strike="noStrike">
                <a:solidFill>
                  <a:srgbClr val="595959"/>
                </a:solidFill>
                <a:uFill>
                  <a:solidFill>
                    <a:srgbClr val="ffffff"/>
                  </a:solidFill>
                </a:uFill>
                <a:latin typeface="Cambria"/>
              </a:rPr>
              <a:t>elektronik ortamda oluşturdukları faturalarını kendi </a:t>
            </a:r>
            <a:r>
              <a:rPr b="1" lang="en-US" sz="2200" spc="-1" strike="noStrike">
                <a:solidFill>
                  <a:srgbClr val="376092"/>
                </a:solidFill>
                <a:uFill>
                  <a:solidFill>
                    <a:srgbClr val="ffffff"/>
                  </a:solidFill>
                </a:uFill>
                <a:latin typeface="Cambria"/>
              </a:rPr>
              <a:t>mali mühürleri </a:t>
            </a:r>
            <a:r>
              <a:rPr b="0" lang="en-US" sz="2200" spc="-1" strike="noStrike">
                <a:solidFill>
                  <a:srgbClr val="595959"/>
                </a:solidFill>
                <a:uFill>
                  <a:solidFill>
                    <a:srgbClr val="ffffff"/>
                  </a:solidFill>
                </a:uFill>
                <a:latin typeface="Cambria"/>
              </a:rPr>
              <a:t>ile </a:t>
            </a:r>
            <a:r>
              <a:rPr b="1" lang="en-US" sz="2200" spc="-1" strike="noStrike">
                <a:solidFill>
                  <a:srgbClr val="376092"/>
                </a:solidFill>
                <a:uFill>
                  <a:solidFill>
                    <a:srgbClr val="ffffff"/>
                  </a:solidFill>
                </a:uFill>
                <a:latin typeface="Cambria"/>
              </a:rPr>
              <a:t>gerçek kişiler</a:t>
            </a:r>
            <a:r>
              <a:rPr b="0" lang="en-US" sz="2200" spc="-1" strike="noStrike">
                <a:solidFill>
                  <a:srgbClr val="595959"/>
                </a:solidFill>
                <a:uFill>
                  <a:solidFill>
                    <a:srgbClr val="ffffff"/>
                  </a:solidFill>
                </a:uFill>
                <a:latin typeface="Cambria"/>
              </a:rPr>
              <a:t> ise kendi </a:t>
            </a:r>
            <a:r>
              <a:rPr b="1" lang="en-US" sz="2200" spc="-1" strike="noStrike">
                <a:solidFill>
                  <a:srgbClr val="376092"/>
                </a:solidFill>
                <a:uFill>
                  <a:solidFill>
                    <a:srgbClr val="ffffff"/>
                  </a:solidFill>
                </a:uFill>
                <a:latin typeface="Cambria"/>
              </a:rPr>
              <a:t>mali mühürleri ya da NES</a:t>
            </a:r>
            <a:r>
              <a:rPr b="0" lang="en-US" sz="2200" spc="-1" strike="noStrike">
                <a:solidFill>
                  <a:srgbClr val="595959"/>
                </a:solidFill>
                <a:uFill>
                  <a:solidFill>
                    <a:srgbClr val="ffffff"/>
                  </a:solidFill>
                </a:uFill>
                <a:latin typeface="Cambria"/>
              </a:rPr>
              <a:t> ile onaylarlar. </a:t>
            </a:r>
            <a:endParaRPr b="0" lang="en-US" sz="2200" spc="-1" strike="noStrike">
              <a:solidFill>
                <a:srgbClr val="000000"/>
              </a:solidFill>
              <a:uFill>
                <a:solidFill>
                  <a:srgbClr val="ffffff"/>
                </a:solidFill>
              </a:uFill>
              <a:latin typeface="Calibri"/>
            </a:endParaRPr>
          </a:p>
          <a:p>
            <a:pPr>
              <a:lnSpc>
                <a:spcPct val="100000"/>
              </a:lnSpc>
              <a:spcBef>
                <a:spcPts val="99"/>
              </a:spcBef>
            </a:pPr>
            <a:endParaRPr b="0" lang="en-US" sz="2200" spc="-1" strike="noStrike">
              <a:solidFill>
                <a:srgbClr val="000000"/>
              </a:solidFill>
              <a:uFill>
                <a:solidFill>
                  <a:srgbClr val="ffffff"/>
                </a:solidFill>
              </a:uFill>
              <a:latin typeface="Calibri"/>
            </a:endParaRPr>
          </a:p>
          <a:p>
            <a:pPr>
              <a:lnSpc>
                <a:spcPct val="100000"/>
              </a:lnSpc>
              <a:spcBef>
                <a:spcPts val="99"/>
              </a:spcBef>
            </a:pPr>
            <a:endParaRPr b="0" lang="en-US" sz="2200" spc="-1" strike="noStrike">
              <a:solidFill>
                <a:srgbClr val="000000"/>
              </a:solidFill>
              <a:uFill>
                <a:solidFill>
                  <a:srgbClr val="ffffff"/>
                </a:solidFill>
              </a:uFill>
              <a:latin typeface="Calibri"/>
            </a:endParaRPr>
          </a:p>
        </p:txBody>
      </p:sp>
    </p:spTree>
  </p:cSld>
  <p:transition spd="slow">
    <p:push dir="u"/>
  </p:transition>
</p:sld>
</file>

<file path=ppt/slides/slide7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1" name="TextShape 1"/>
          <p:cNvSpPr txBox="1"/>
          <p:nvPr/>
        </p:nvSpPr>
        <p:spPr>
          <a:xfrm>
            <a:off x="448920" y="92880"/>
            <a:ext cx="845388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e-Belgelerin Oluşturulması</a:t>
            </a:r>
            <a:endParaRPr b="0" lang="en-US" sz="3200" spc="-1" strike="noStrike">
              <a:solidFill>
                <a:srgbClr val="000000"/>
              </a:solidFill>
              <a:uFill>
                <a:solidFill>
                  <a:srgbClr val="ffffff"/>
                </a:solidFill>
              </a:uFill>
              <a:latin typeface="Calibri"/>
            </a:endParaRPr>
          </a:p>
        </p:txBody>
      </p:sp>
      <p:sp>
        <p:nvSpPr>
          <p:cNvPr id="252"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1760"/>
              </a:spcBef>
              <a:buClr>
                <a:srgbClr val="595959"/>
              </a:buClr>
              <a:buFont typeface="Arial"/>
              <a:buChar char="•"/>
            </a:pPr>
            <a:r>
              <a:rPr b="0" lang="en-US" sz="8400" spc="-1" strike="noStrike">
                <a:solidFill>
                  <a:srgbClr val="595959"/>
                </a:solidFill>
                <a:uFill>
                  <a:solidFill>
                    <a:srgbClr val="ffffff"/>
                  </a:solidFill>
                </a:uFill>
                <a:latin typeface="Cambria"/>
              </a:rPr>
              <a:t>Uygulamanın özel entegratör vasıtasıyla kullanılması durumunda belgeler </a:t>
            </a:r>
            <a:r>
              <a:rPr b="1" lang="en-US" sz="8400" spc="-1" strike="noStrike">
                <a:solidFill>
                  <a:srgbClr val="376092"/>
                </a:solidFill>
                <a:uFill>
                  <a:solidFill>
                    <a:srgbClr val="ffffff"/>
                  </a:solidFill>
                </a:uFill>
                <a:latin typeface="Cambria"/>
              </a:rPr>
              <a:t>mükelleflerin kendi mali mühür ya da NES'i </a:t>
            </a:r>
            <a:r>
              <a:rPr b="0" lang="en-US" sz="8400" spc="-1" strike="noStrike">
                <a:solidFill>
                  <a:srgbClr val="595959"/>
                </a:solidFill>
                <a:uFill>
                  <a:solidFill>
                    <a:srgbClr val="ffffff"/>
                  </a:solidFill>
                </a:uFill>
                <a:latin typeface="Cambria"/>
              </a:rPr>
              <a:t>ile veya mükellefin istemesi halinde </a:t>
            </a:r>
            <a:r>
              <a:rPr b="1" lang="en-US" sz="8400" spc="-1" strike="noStrike">
                <a:solidFill>
                  <a:srgbClr val="376092"/>
                </a:solidFill>
                <a:uFill>
                  <a:solidFill>
                    <a:srgbClr val="ffffff"/>
                  </a:solidFill>
                </a:uFill>
                <a:latin typeface="Cambria"/>
              </a:rPr>
              <a:t>özel entegratörün mali mührü </a:t>
            </a:r>
            <a:r>
              <a:rPr b="0" lang="en-US" sz="8400" spc="-1" strike="noStrike">
                <a:solidFill>
                  <a:srgbClr val="595959"/>
                </a:solidFill>
                <a:uFill>
                  <a:solidFill>
                    <a:srgbClr val="ffffff"/>
                  </a:solidFill>
                </a:uFill>
                <a:latin typeface="Cambria"/>
              </a:rPr>
              <a:t>ile onaylanır.</a:t>
            </a:r>
            <a:r>
              <a:rPr b="0" lang="en-US" sz="8800" spc="-1" strike="noStrike">
                <a:solidFill>
                  <a:srgbClr val="595959"/>
                </a:solidFill>
                <a:uFill>
                  <a:solidFill>
                    <a:srgbClr val="ffffff"/>
                  </a:solidFill>
                </a:uFill>
                <a:latin typeface="Cambria"/>
              </a:rPr>
              <a:t> </a:t>
            </a:r>
            <a:endParaRPr b="0" lang="en-US" sz="8800" spc="-1" strike="noStrike">
              <a:solidFill>
                <a:srgbClr val="000000"/>
              </a:solidFill>
              <a:uFill>
                <a:solidFill>
                  <a:srgbClr val="ffffff"/>
                </a:solidFill>
              </a:uFill>
              <a:latin typeface="Calibri"/>
            </a:endParaRPr>
          </a:p>
          <a:p>
            <a:pPr algn="just">
              <a:lnSpc>
                <a:spcPct val="100000"/>
              </a:lnSpc>
              <a:spcBef>
                <a:spcPts val="99"/>
              </a:spcBef>
            </a:pPr>
            <a:endParaRPr b="0" lang="en-US" sz="8800" spc="-1" strike="noStrike">
              <a:solidFill>
                <a:srgbClr val="000000"/>
              </a:solidFill>
              <a:uFill>
                <a:solidFill>
                  <a:srgbClr val="ffffff"/>
                </a:solidFill>
              </a:uFill>
              <a:latin typeface="Calibri"/>
            </a:endParaRPr>
          </a:p>
          <a:p>
            <a:pPr marL="343080" indent="-342720" algn="just">
              <a:lnSpc>
                <a:spcPct val="100000"/>
              </a:lnSpc>
              <a:spcBef>
                <a:spcPts val="1681"/>
              </a:spcBef>
              <a:buClr>
                <a:srgbClr val="376092"/>
              </a:buClr>
              <a:buFont typeface="Arial"/>
              <a:buChar char="•"/>
            </a:pPr>
            <a:r>
              <a:rPr b="1" lang="en-US" sz="8400" spc="-1" strike="noStrike">
                <a:solidFill>
                  <a:srgbClr val="376092"/>
                </a:solidFill>
                <a:uFill>
                  <a:solidFill>
                    <a:srgbClr val="ffffff"/>
                  </a:solidFill>
                </a:uFill>
                <a:latin typeface="Cambria"/>
              </a:rPr>
              <a:t>e-Fatura ve e-Arşiv Fatura uygulamalarına kayıtlı </a:t>
            </a:r>
            <a:r>
              <a:rPr b="0" lang="en-US" sz="8400" spc="-1" strike="noStrike">
                <a:solidFill>
                  <a:srgbClr val="595959"/>
                </a:solidFill>
                <a:uFill>
                  <a:solidFill>
                    <a:srgbClr val="ffffff"/>
                  </a:solidFill>
                </a:uFill>
                <a:latin typeface="Cambria"/>
              </a:rPr>
              <a:t>bulunan ve 483 Sıra No.lu Vergi Usul Kanunu Genel Tebliği’nin 6 ncı maddesinin birinci fıkrasında belirtilen şartları sağlayarak </a:t>
            </a:r>
            <a:r>
              <a:rPr b="1" lang="en-US" sz="8400" spc="-1" strike="noStrike">
                <a:solidFill>
                  <a:srgbClr val="376092"/>
                </a:solidFill>
                <a:uFill>
                  <a:solidFill>
                    <a:srgbClr val="ffffff"/>
                  </a:solidFill>
                </a:uFill>
                <a:latin typeface="Cambria"/>
              </a:rPr>
              <a:t>ÖKC kullanımından muafiyeti bulunan mükellefler </a:t>
            </a:r>
            <a:r>
              <a:rPr b="0" lang="en-US" sz="8400" spc="-1" strike="noStrike">
                <a:solidFill>
                  <a:srgbClr val="595959"/>
                </a:solidFill>
                <a:uFill>
                  <a:solidFill>
                    <a:srgbClr val="ffffff"/>
                  </a:solidFill>
                </a:uFill>
                <a:latin typeface="Cambria"/>
              </a:rPr>
              <a:t>tarafından, </a:t>
            </a:r>
            <a:r>
              <a:rPr b="1" lang="en-US" sz="8400" spc="-1" strike="noStrike">
                <a:solidFill>
                  <a:srgbClr val="376092"/>
                </a:solidFill>
                <a:uFill>
                  <a:solidFill>
                    <a:srgbClr val="ffffff"/>
                  </a:solidFill>
                </a:uFill>
                <a:latin typeface="Cambria"/>
              </a:rPr>
              <a:t>vergi dahil </a:t>
            </a:r>
            <a:r>
              <a:rPr b="0" lang="en-US" sz="8400" spc="-1" strike="noStrike">
                <a:solidFill>
                  <a:srgbClr val="595959"/>
                </a:solidFill>
                <a:uFill>
                  <a:solidFill>
                    <a:srgbClr val="ffffff"/>
                  </a:solidFill>
                </a:uFill>
                <a:latin typeface="Cambria"/>
              </a:rPr>
              <a:t>toplam satış tutarı </a:t>
            </a:r>
            <a:r>
              <a:rPr b="1" lang="en-US" sz="8400" spc="-1" strike="noStrike">
                <a:solidFill>
                  <a:srgbClr val="376092"/>
                </a:solidFill>
                <a:uFill>
                  <a:solidFill>
                    <a:srgbClr val="ffffff"/>
                  </a:solidFill>
                </a:uFill>
                <a:latin typeface="Cambria"/>
              </a:rPr>
              <a:t>500 TL’ye kadar olan </a:t>
            </a:r>
            <a:r>
              <a:rPr b="0" lang="en-US" sz="8400" spc="-1" strike="noStrike">
                <a:solidFill>
                  <a:srgbClr val="595959"/>
                </a:solidFill>
                <a:uFill>
                  <a:solidFill>
                    <a:srgbClr val="ffffff"/>
                  </a:solidFill>
                </a:uFill>
                <a:latin typeface="Cambria"/>
              </a:rPr>
              <a:t>perakende mal ve hizmet satışlarına ait düzenlenen e-Arşiv Faturanın, “müşterinin adı, ticaret unvanı, adresi, vergi dairesi ve hesap numarası” bilgileri yerine, müşterinin adı bölümünde </a:t>
            </a:r>
            <a:r>
              <a:rPr b="1" lang="en-US" sz="8400" spc="-1" strike="noStrike">
                <a:solidFill>
                  <a:srgbClr val="376092"/>
                </a:solidFill>
                <a:uFill>
                  <a:solidFill>
                    <a:srgbClr val="ffffff"/>
                  </a:solidFill>
                </a:uFill>
                <a:latin typeface="Cambria"/>
              </a:rPr>
              <a:t>“Nihai Tüketici”</a:t>
            </a:r>
            <a:r>
              <a:rPr b="0" lang="en-US" sz="8400" spc="-1" strike="noStrike">
                <a:solidFill>
                  <a:srgbClr val="595959"/>
                </a:solidFill>
                <a:uFill>
                  <a:solidFill>
                    <a:srgbClr val="ffffff"/>
                  </a:solidFill>
                </a:uFill>
                <a:latin typeface="Cambria"/>
              </a:rPr>
              <a:t> açıklamasına yer verilerek düzenlenmesi halinde, düzenlenen bu belge perakende </a:t>
            </a:r>
            <a:r>
              <a:rPr b="1" lang="en-US" sz="8400" spc="-1" strike="noStrike">
                <a:solidFill>
                  <a:srgbClr val="376092"/>
                </a:solidFill>
                <a:uFill>
                  <a:solidFill>
                    <a:srgbClr val="ffffff"/>
                  </a:solidFill>
                </a:uFill>
                <a:latin typeface="Cambria"/>
              </a:rPr>
              <a:t>satış fişi veya ÖKC fişi </a:t>
            </a:r>
            <a:r>
              <a:rPr b="0" lang="en-US" sz="8400" spc="-1" strike="noStrike">
                <a:solidFill>
                  <a:srgbClr val="595959"/>
                </a:solidFill>
                <a:uFill>
                  <a:solidFill>
                    <a:srgbClr val="ffffff"/>
                  </a:solidFill>
                </a:uFill>
                <a:latin typeface="Cambria"/>
              </a:rPr>
              <a:t>olarak kabul edilecektir. </a:t>
            </a:r>
            <a:endParaRPr b="0" lang="en-US" sz="8400" spc="-1" strike="noStrike">
              <a:solidFill>
                <a:srgbClr val="000000"/>
              </a:solidFill>
              <a:uFill>
                <a:solidFill>
                  <a:srgbClr val="ffffff"/>
                </a:solidFill>
              </a:uFill>
              <a:latin typeface="Calibri"/>
            </a:endParaRPr>
          </a:p>
        </p:txBody>
      </p:sp>
    </p:spTree>
  </p:cSld>
  <p:transition spd="slow">
    <p:push dir="u"/>
  </p:transition>
</p:sld>
</file>

<file path=ppt/slides/slide7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3" name="TextShape 1"/>
          <p:cNvSpPr txBox="1"/>
          <p:nvPr/>
        </p:nvSpPr>
        <p:spPr>
          <a:xfrm>
            <a:off x="2304360" y="2286000"/>
            <a:ext cx="6839280" cy="725040"/>
          </a:xfrm>
          <a:prstGeom prst="rect">
            <a:avLst/>
          </a:prstGeom>
          <a:noFill/>
          <a:ln>
            <a:noFill/>
          </a:ln>
        </p:spPr>
        <p:txBody>
          <a:bodyPr anchor="ctr"/>
          <a:p>
            <a:pPr>
              <a:lnSpc>
                <a:spcPct val="100000"/>
              </a:lnSpc>
            </a:pPr>
            <a:r>
              <a:rPr b="1" lang="en-US" sz="4000" spc="-1" strike="noStrike">
                <a:solidFill>
                  <a:srgbClr val="002060"/>
                </a:solidFill>
                <a:uFill>
                  <a:solidFill>
                    <a:srgbClr val="ffffff"/>
                  </a:solidFill>
                </a:uFill>
                <a:latin typeface="Cambria"/>
              </a:rPr>
              <a:t>e-Belgelerin Kağıt Olarak Düzenlenmesi ya da Hiç Düzenlenmemesi</a:t>
            </a:r>
            <a:endParaRPr b="0" lang="en-US" sz="4000" spc="-1" strike="noStrike">
              <a:solidFill>
                <a:srgbClr val="000000"/>
              </a:solidFill>
              <a:uFill>
                <a:solidFill>
                  <a:srgbClr val="ffffff"/>
                </a:solidFill>
              </a:uFill>
              <a:latin typeface="Calibri"/>
            </a:endParaRPr>
          </a:p>
        </p:txBody>
      </p:sp>
    </p:spTree>
  </p:cSld>
  <p:transition spd="slow">
    <p:push dir="d"/>
  </p:transition>
</p:sld>
</file>

<file path=ppt/slides/slide7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4"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Kağıt Düzenleme ya da Hiç Düzenlenmeme</a:t>
            </a:r>
            <a:endParaRPr b="0" lang="en-US" sz="3200" spc="-1" strike="noStrike">
              <a:solidFill>
                <a:srgbClr val="000000"/>
              </a:solidFill>
              <a:uFill>
                <a:solidFill>
                  <a:srgbClr val="ffffff"/>
                </a:solidFill>
              </a:uFill>
              <a:latin typeface="Calibri"/>
            </a:endParaRPr>
          </a:p>
        </p:txBody>
      </p:sp>
      <p:sp>
        <p:nvSpPr>
          <p:cNvPr id="255"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e-Belge olarak düzenlenme zorunluluğu getirilen belgelerin </a:t>
            </a:r>
            <a:r>
              <a:rPr b="1" lang="en-US" sz="2200" spc="-1" strike="noStrike">
                <a:solidFill>
                  <a:srgbClr val="376092"/>
                </a:solidFill>
                <a:uFill>
                  <a:solidFill>
                    <a:srgbClr val="ffffff"/>
                  </a:solidFill>
                </a:uFill>
                <a:latin typeface="Cambria"/>
              </a:rPr>
              <a:t>kâğıt olarak düzenlenmesi </a:t>
            </a:r>
            <a:r>
              <a:rPr b="0" lang="en-US" sz="2200" spc="-1" strike="noStrike">
                <a:solidFill>
                  <a:srgbClr val="595959"/>
                </a:solidFill>
                <a:uFill>
                  <a:solidFill>
                    <a:srgbClr val="ffffff"/>
                  </a:solidFill>
                </a:uFill>
                <a:latin typeface="Cambria"/>
              </a:rPr>
              <a:t>veya </a:t>
            </a:r>
            <a:r>
              <a:rPr b="1" lang="en-US" sz="2200" spc="-1" strike="noStrike">
                <a:solidFill>
                  <a:srgbClr val="376092"/>
                </a:solidFill>
                <a:uFill>
                  <a:solidFill>
                    <a:srgbClr val="ffffff"/>
                  </a:solidFill>
                </a:uFill>
                <a:latin typeface="Cambria"/>
              </a:rPr>
              <a:t>hiç düzenlenmemesi </a:t>
            </a:r>
            <a:r>
              <a:rPr b="0" lang="en-US" sz="2200" spc="-1" strike="noStrike">
                <a:solidFill>
                  <a:srgbClr val="595959"/>
                </a:solidFill>
                <a:uFill>
                  <a:solidFill>
                    <a:srgbClr val="ffffff"/>
                  </a:solidFill>
                </a:uFill>
                <a:latin typeface="Cambria"/>
              </a:rPr>
              <a:t>halinde Vergi Usul Kanununda öngörülen hükümler çerçevesinde ceza uygulanır.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e-Belge olarak düzenlenmesi zorunlu olan belgeler, </a:t>
            </a:r>
            <a:r>
              <a:rPr b="1" lang="en-US" sz="2200" spc="-1" strike="noStrike">
                <a:solidFill>
                  <a:srgbClr val="376092"/>
                </a:solidFill>
                <a:uFill>
                  <a:solidFill>
                    <a:srgbClr val="ffffff"/>
                  </a:solidFill>
                </a:uFill>
                <a:latin typeface="Cambria"/>
              </a:rPr>
              <a:t>bazı koşulların varlığı ve ispatı halinde kağıt olarak düzenlenebilir</a:t>
            </a:r>
            <a:r>
              <a:rPr b="0" lang="en-US" sz="2200" spc="-1" strike="noStrike">
                <a:solidFill>
                  <a:srgbClr val="595959"/>
                </a:solidFill>
                <a:uFill>
                  <a:solidFill>
                    <a:srgbClr val="ffffff"/>
                  </a:solidFill>
                </a:uFill>
                <a:latin typeface="Cambria"/>
              </a:rPr>
              <a:t>. Söz konusu koşulların neler olduğu Genel Tebliğde tahdidi olarak sayılmıştır.  Bu koşulların varlığı halinde dahi, </a:t>
            </a:r>
            <a:r>
              <a:rPr b="1" lang="en-US" sz="2200" spc="-1" strike="noStrike">
                <a:solidFill>
                  <a:srgbClr val="376092"/>
                </a:solidFill>
                <a:uFill>
                  <a:solidFill>
                    <a:srgbClr val="ffffff"/>
                  </a:solidFill>
                </a:uFill>
                <a:latin typeface="Cambria"/>
              </a:rPr>
              <a:t>kağıt faturanın fatura düzenleme süresi içerisinde düzenlenmesi</a:t>
            </a:r>
            <a:r>
              <a:rPr b="0" lang="en-US" sz="2200" spc="-1" strike="noStrike">
                <a:solidFill>
                  <a:srgbClr val="376092"/>
                </a:solidFill>
                <a:uFill>
                  <a:solidFill>
                    <a:srgbClr val="ffffff"/>
                  </a:solidFill>
                </a:uFill>
                <a:latin typeface="Cambria"/>
              </a:rPr>
              <a:t> </a:t>
            </a:r>
            <a:r>
              <a:rPr b="0" lang="en-US" sz="2200" spc="-1" strike="noStrike">
                <a:solidFill>
                  <a:srgbClr val="595959"/>
                </a:solidFill>
                <a:uFill>
                  <a:solidFill>
                    <a:srgbClr val="ffffff"/>
                  </a:solidFill>
                </a:uFill>
                <a:latin typeface="Cambria"/>
              </a:rPr>
              <a:t>gerekir. </a:t>
            </a:r>
            <a:endParaRPr b="0" lang="en-US" sz="2200" spc="-1" strike="noStrike">
              <a:solidFill>
                <a:srgbClr val="000000"/>
              </a:solidFill>
              <a:uFill>
                <a:solidFill>
                  <a:srgbClr val="ffffff"/>
                </a:solidFill>
              </a:uFill>
              <a:latin typeface="Calibri"/>
            </a:endParaRPr>
          </a:p>
        </p:txBody>
      </p:sp>
    </p:spTree>
  </p:cSld>
  <p:transition spd="slow">
    <p:push dir="d"/>
  </p:transition>
</p:sld>
</file>

<file path=ppt/slides/slide7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6" name="TextShape 1"/>
          <p:cNvSpPr txBox="1"/>
          <p:nvPr/>
        </p:nvSpPr>
        <p:spPr>
          <a:xfrm>
            <a:off x="2304360" y="2286000"/>
            <a:ext cx="6839280" cy="725040"/>
          </a:xfrm>
          <a:prstGeom prst="rect">
            <a:avLst/>
          </a:prstGeom>
          <a:noFill/>
          <a:ln>
            <a:noFill/>
          </a:ln>
        </p:spPr>
        <p:txBody>
          <a:bodyPr anchor="ctr"/>
          <a:p>
            <a:pPr>
              <a:lnSpc>
                <a:spcPct val="100000"/>
              </a:lnSpc>
            </a:pPr>
            <a:r>
              <a:rPr b="1" lang="en-US" sz="4000" spc="-1" strike="noStrike">
                <a:solidFill>
                  <a:srgbClr val="002060"/>
                </a:solidFill>
                <a:uFill>
                  <a:solidFill>
                    <a:srgbClr val="ffffff"/>
                  </a:solidFill>
                </a:uFill>
                <a:latin typeface="Cambria"/>
              </a:rPr>
              <a:t>e-Belgelerin Raporlanması</a:t>
            </a:r>
            <a:endParaRPr b="0" lang="en-US" sz="4000" spc="-1" strike="noStrike">
              <a:solidFill>
                <a:srgbClr val="000000"/>
              </a:solidFill>
              <a:uFill>
                <a:solidFill>
                  <a:srgbClr val="ffffff"/>
                </a:solidFill>
              </a:uFill>
              <a:latin typeface="Calibri"/>
            </a:endParaRPr>
          </a:p>
        </p:txBody>
      </p:sp>
    </p:spTree>
  </p:cSld>
  <p:transition spd="slow">
    <p:push dir="l"/>
  </p:transition>
</p:sld>
</file>

<file path=ppt/slides/slide7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7"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e-Belgelerin Raporlanması</a:t>
            </a:r>
            <a:endParaRPr b="0" lang="en-US" sz="3200" spc="-1" strike="noStrike">
              <a:solidFill>
                <a:srgbClr val="000000"/>
              </a:solidFill>
              <a:uFill>
                <a:solidFill>
                  <a:srgbClr val="ffffff"/>
                </a:solidFill>
              </a:uFill>
              <a:latin typeface="Calibri"/>
            </a:endParaRPr>
          </a:p>
        </p:txBody>
      </p:sp>
      <p:sp>
        <p:nvSpPr>
          <p:cNvPr id="258"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e-Fatura ve e-İrsaliye gibi iletimini Başkanlığın yaptığı e-Belgeler dışındaki belgeleri düzenlemek üzere Başkanlıktan izin alan </a:t>
            </a:r>
            <a:r>
              <a:rPr b="1" lang="en-US" sz="2200" spc="-1" strike="noStrike">
                <a:solidFill>
                  <a:srgbClr val="376092"/>
                </a:solidFill>
                <a:uFill>
                  <a:solidFill>
                    <a:srgbClr val="ffffff"/>
                  </a:solidFill>
                </a:uFill>
                <a:latin typeface="Cambria"/>
              </a:rPr>
              <a:t>mükellefler ve özel entegratörler</a:t>
            </a:r>
            <a:r>
              <a:rPr b="0" lang="en-US" sz="2200" spc="-1" strike="noStrike">
                <a:solidFill>
                  <a:srgbClr val="595959"/>
                </a:solidFill>
                <a:uFill>
                  <a:solidFill>
                    <a:srgbClr val="ffffff"/>
                  </a:solidFill>
                </a:uFill>
                <a:latin typeface="Cambria"/>
              </a:rPr>
              <a:t>, bu e-Belge uygulamaları kapsamında elektronik ortamda oluşturdukları belgelere ilişkin olarak, </a:t>
            </a:r>
            <a:r>
              <a:rPr b="1" lang="en-US" sz="2200" spc="-1" strike="noStrike">
                <a:solidFill>
                  <a:srgbClr val="376092"/>
                </a:solidFill>
                <a:uFill>
                  <a:solidFill>
                    <a:srgbClr val="ffffff"/>
                  </a:solidFill>
                </a:uFill>
                <a:latin typeface="Cambria"/>
              </a:rPr>
              <a:t>söz konusu e-Belgenin elektronik ortamda Başkanlığa iletilmesi zorunluluğunun getirildiği durum haricinde</a:t>
            </a:r>
            <a:r>
              <a:rPr b="0" lang="en-US" sz="2200" spc="-1" strike="noStrike">
                <a:solidFill>
                  <a:srgbClr val="595959"/>
                </a:solidFill>
                <a:uFill>
                  <a:solidFill>
                    <a:srgbClr val="ffffff"/>
                  </a:solidFill>
                </a:uFill>
                <a:latin typeface="Cambria"/>
              </a:rPr>
              <a:t>,  Başkanlığın ebelge.gib.gov.tr  adresinde yayımlanan veri formatı ve standardına uygun </a:t>
            </a:r>
            <a:r>
              <a:rPr b="1" lang="en-US" sz="2200" spc="-1" strike="noStrike">
                <a:solidFill>
                  <a:srgbClr val="376092"/>
                </a:solidFill>
                <a:uFill>
                  <a:solidFill>
                    <a:srgbClr val="ffffff"/>
                  </a:solidFill>
                </a:uFill>
                <a:latin typeface="Cambria"/>
              </a:rPr>
              <a:t>e-Belge (e-Arşiv Fatura, e-Bilet, e-Serbest Meslek Makbuzu, vb.) Raporunu</a:t>
            </a:r>
            <a:r>
              <a:rPr b="0" lang="en-US" sz="2200" spc="-1" strike="noStrike">
                <a:solidFill>
                  <a:srgbClr val="595959"/>
                </a:solidFill>
                <a:uFill>
                  <a:solidFill>
                    <a:srgbClr val="ffffff"/>
                  </a:solidFill>
                </a:uFill>
                <a:latin typeface="Cambria"/>
              </a:rPr>
              <a:t> elektronik sertifika ile zaman damgalı olarak imzalayarak e-Belge Teknik Kılavuzlarında açıklanan yöntem veya yöntemlerle Başkanlık sistemine aktarmak zorundadır.</a:t>
            </a:r>
            <a:endParaRPr b="0" lang="en-US" sz="2200" spc="-1" strike="noStrike">
              <a:solidFill>
                <a:srgbClr val="000000"/>
              </a:solidFill>
              <a:uFill>
                <a:solidFill>
                  <a:srgbClr val="ffffff"/>
                </a:solidFill>
              </a:uFill>
              <a:latin typeface="Calibri"/>
            </a:endParaRPr>
          </a:p>
          <a:p>
            <a:pPr>
              <a:lnSpc>
                <a:spcPct val="100000"/>
              </a:lnSpc>
              <a:spcBef>
                <a:spcPts val="99"/>
              </a:spcBef>
            </a:pPr>
            <a:endParaRPr b="0" lang="en-US" sz="2200" spc="-1" strike="noStrike">
              <a:solidFill>
                <a:srgbClr val="000000"/>
              </a:solidFill>
              <a:uFill>
                <a:solidFill>
                  <a:srgbClr val="ffffff"/>
                </a:solidFill>
              </a:uFill>
              <a:latin typeface="Calibri"/>
            </a:endParaRPr>
          </a:p>
        </p:txBody>
      </p:sp>
    </p:spTree>
  </p:cSld>
  <p:transition spd="slow">
    <p:push dir="l"/>
  </p:transition>
</p:sld>
</file>

<file path=ppt/slides/slide7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9" name="TextShape 1"/>
          <p:cNvSpPr txBox="1"/>
          <p:nvPr/>
        </p:nvSpPr>
        <p:spPr>
          <a:xfrm>
            <a:off x="2304360" y="2286000"/>
            <a:ext cx="6839280" cy="725040"/>
          </a:xfrm>
          <a:prstGeom prst="rect">
            <a:avLst/>
          </a:prstGeom>
          <a:noFill/>
          <a:ln>
            <a:noFill/>
          </a:ln>
        </p:spPr>
        <p:txBody>
          <a:bodyPr anchor="ctr"/>
          <a:p>
            <a:pPr>
              <a:lnSpc>
                <a:spcPct val="100000"/>
              </a:lnSpc>
            </a:pPr>
            <a:r>
              <a:rPr b="1" lang="en-US" sz="4000" spc="-1" strike="noStrike">
                <a:solidFill>
                  <a:srgbClr val="002060"/>
                </a:solidFill>
                <a:uFill>
                  <a:solidFill>
                    <a:srgbClr val="ffffff"/>
                  </a:solidFill>
                </a:uFill>
                <a:latin typeface="Cambria"/>
              </a:rPr>
              <a:t>Muhafaza ve İbraz Yükümlüğü</a:t>
            </a:r>
            <a:endParaRPr b="0" lang="en-US" sz="4000" spc="-1" strike="noStrike">
              <a:solidFill>
                <a:srgbClr val="000000"/>
              </a:solidFill>
              <a:uFill>
                <a:solidFill>
                  <a:srgbClr val="ffffff"/>
                </a:solidFill>
              </a:uFill>
              <a:latin typeface="Calibri"/>
            </a:endParaRPr>
          </a:p>
        </p:txBody>
      </p:sp>
    </p:spTree>
  </p:cSld>
  <p:transition spd="slow">
    <p:push dir="r"/>
  </p:transition>
</p:sld>
</file>

<file path=ppt/slides/slide7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0"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Muhafaza ve İbraz Yükümlülüğü</a:t>
            </a:r>
            <a:endParaRPr b="0" lang="en-US" sz="3200" spc="-1" strike="noStrike">
              <a:solidFill>
                <a:srgbClr val="000000"/>
              </a:solidFill>
              <a:uFill>
                <a:solidFill>
                  <a:srgbClr val="ffffff"/>
                </a:solidFill>
              </a:uFill>
              <a:latin typeface="Calibri"/>
            </a:endParaRPr>
          </a:p>
        </p:txBody>
      </p:sp>
      <p:sp>
        <p:nvSpPr>
          <p:cNvPr id="261"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Vergi Usul Kanununun ilgili hükümlerine göre muhafaza yükümlülüğü olanlar, </a:t>
            </a:r>
            <a:r>
              <a:rPr b="1" lang="en-US" sz="2200" spc="-1" strike="noStrike">
                <a:solidFill>
                  <a:srgbClr val="376092"/>
                </a:solidFill>
                <a:uFill>
                  <a:solidFill>
                    <a:srgbClr val="ffffff"/>
                  </a:solidFill>
                </a:uFill>
                <a:latin typeface="Cambria"/>
              </a:rPr>
              <a:t>gerek düzenledikleri gerekse adlarına düzenlenen e-Belgeleri</a:t>
            </a:r>
            <a:r>
              <a:rPr b="1" lang="en-US" sz="2200" spc="-1" strike="noStrike">
                <a:solidFill>
                  <a:srgbClr val="595959"/>
                </a:solidFill>
                <a:uFill>
                  <a:solidFill>
                    <a:srgbClr val="ffffff"/>
                  </a:solidFill>
                </a:uFill>
                <a:latin typeface="Cambria"/>
              </a:rPr>
              <a:t> </a:t>
            </a:r>
            <a:r>
              <a:rPr b="0" lang="en-US" sz="2200" spc="-1" strike="noStrike">
                <a:solidFill>
                  <a:srgbClr val="595959"/>
                </a:solidFill>
                <a:uFill>
                  <a:solidFill>
                    <a:srgbClr val="ffffff"/>
                  </a:solidFill>
                </a:uFill>
                <a:latin typeface="Cambria"/>
              </a:rPr>
              <a:t>kendilerine </a:t>
            </a:r>
            <a:r>
              <a:rPr b="1" lang="en-US" sz="2200" spc="-1" strike="noStrike">
                <a:solidFill>
                  <a:srgbClr val="376092"/>
                </a:solidFill>
                <a:uFill>
                  <a:solidFill>
                    <a:srgbClr val="ffffff"/>
                  </a:solidFill>
                </a:uFill>
                <a:latin typeface="Cambria"/>
              </a:rPr>
              <a:t>iletim/teslim şekline uygun olarak</a:t>
            </a:r>
            <a:r>
              <a:rPr b="0" lang="en-US" sz="2200" spc="-1" strike="noStrike">
                <a:solidFill>
                  <a:srgbClr val="595959"/>
                </a:solidFill>
                <a:uFill>
                  <a:solidFill>
                    <a:srgbClr val="ffffff"/>
                  </a:solidFill>
                </a:uFill>
                <a:latin typeface="Cambria"/>
              </a:rPr>
              <a:t> yasal süreler dâhilinde muhafaza ve istendiğinde ibraz etmekle yükümlüdürler.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Mükellefler, düzenledikleri e-Belgeleri, üzerindeki Mali Mühür veya elektronik imzayı da içerecek şekilde kanuni süreler dâhilinde kendi bünyelerindeki elektronik, manyetik veya optik ortamlarda muhafaza ve istendiğinde elektronik, manyetik veya optik araçlar vasıtasıyla ibraz edeceklerdir.</a:t>
            </a:r>
            <a:endParaRPr b="0" lang="en-US" sz="2200" spc="-1" strike="noStrike">
              <a:solidFill>
                <a:srgbClr val="000000"/>
              </a:solidFill>
              <a:uFill>
                <a:solidFill>
                  <a:srgbClr val="ffffff"/>
                </a:solidFill>
              </a:uFill>
              <a:latin typeface="Calibri"/>
            </a:endParaRPr>
          </a:p>
          <a:p>
            <a:pPr>
              <a:lnSpc>
                <a:spcPct val="100000"/>
              </a:lnSpc>
              <a:spcBef>
                <a:spcPts val="99"/>
              </a:spcBef>
            </a:pPr>
            <a:endParaRPr b="0" lang="en-US" sz="2200" spc="-1" strike="noStrike">
              <a:solidFill>
                <a:srgbClr val="000000"/>
              </a:solidFill>
              <a:uFill>
                <a:solidFill>
                  <a:srgbClr val="ffffff"/>
                </a:solidFill>
              </a:uFill>
              <a:latin typeface="Calibri"/>
            </a:endParaRPr>
          </a:p>
        </p:txBody>
      </p:sp>
    </p:spTree>
  </p:cSld>
  <p:transition spd="slow">
    <p:push dir="r"/>
  </p:transition>
</p:sld>
</file>

<file path=ppt/slides/slide7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2"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Muhafaza ve İbraz Yükümlülüğü</a:t>
            </a:r>
            <a:endParaRPr b="0" lang="en-US" sz="3200" spc="-1" strike="noStrike">
              <a:solidFill>
                <a:srgbClr val="000000"/>
              </a:solidFill>
              <a:uFill>
                <a:solidFill>
                  <a:srgbClr val="ffffff"/>
                </a:solidFill>
              </a:uFill>
              <a:latin typeface="Calibri"/>
            </a:endParaRPr>
          </a:p>
        </p:txBody>
      </p:sp>
      <p:sp>
        <p:nvSpPr>
          <p:cNvPr id="263"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376092"/>
              </a:buClr>
              <a:buFont typeface="Arial"/>
              <a:buChar char="•"/>
            </a:pPr>
            <a:r>
              <a:rPr b="1" lang="en-US" sz="2200" spc="-1" strike="noStrike">
                <a:solidFill>
                  <a:srgbClr val="376092"/>
                </a:solidFill>
                <a:uFill>
                  <a:solidFill>
                    <a:srgbClr val="ffffff"/>
                  </a:solidFill>
                </a:uFill>
                <a:latin typeface="Cambria"/>
              </a:rPr>
              <a:t>e-Belgelerin alıcıları </a:t>
            </a:r>
            <a:r>
              <a:rPr b="0" lang="en-US" sz="2200" spc="-1" strike="noStrike">
                <a:solidFill>
                  <a:srgbClr val="595959"/>
                </a:solidFill>
                <a:uFill>
                  <a:solidFill>
                    <a:srgbClr val="ffffff"/>
                  </a:solidFill>
                </a:uFill>
                <a:latin typeface="Cambria"/>
              </a:rPr>
              <a:t>ise kendilerine iletim şekline uygun olarak, elektronik ortamda iletilmiş olması halinde üzerindeki Mali Mühür veya elektronik imzayı da içerecek şekilde kanuni süreler dâhilinde kendi bünyelerindeki elektronik, manyetik veya optik ortamlarda, kâğıt ortamda teslim edilmiş ise kağıt ortamda muhafaza ve ibraz edeceklerdir.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Başka mükelleflerden (Başkanlıktan izin alan saklamacı kuruluşlar dâhil) </a:t>
            </a:r>
            <a:r>
              <a:rPr b="1" lang="en-US" sz="2200" spc="-1" strike="noStrike">
                <a:solidFill>
                  <a:srgbClr val="376092"/>
                </a:solidFill>
                <a:uFill>
                  <a:solidFill>
                    <a:srgbClr val="ffffff"/>
                  </a:solidFill>
                </a:uFill>
                <a:latin typeface="Cambria"/>
              </a:rPr>
              <a:t>elektronik saklama hizmetinin alınması mükelleflerin </a:t>
            </a:r>
            <a:r>
              <a:rPr b="0" lang="en-US" sz="2200" spc="-1" strike="noStrike">
                <a:solidFill>
                  <a:srgbClr val="595959"/>
                </a:solidFill>
                <a:uFill>
                  <a:solidFill>
                    <a:srgbClr val="ffffff"/>
                  </a:solidFill>
                </a:uFill>
                <a:latin typeface="Cambria"/>
              </a:rPr>
              <a:t>e-Belgelerinin </a:t>
            </a:r>
            <a:r>
              <a:rPr b="1" lang="en-US" sz="2200" spc="-1" strike="noStrike">
                <a:solidFill>
                  <a:srgbClr val="376092"/>
                </a:solidFill>
                <a:uFill>
                  <a:solidFill>
                    <a:srgbClr val="ffffff"/>
                  </a:solidFill>
                </a:uFill>
                <a:latin typeface="Cambria"/>
              </a:rPr>
              <a:t>muhafaza ve ibraza ilişkin asli sorumluluğunu ortadan kaldırmaz</a:t>
            </a:r>
            <a:r>
              <a:rPr b="0" lang="en-US" sz="2200" spc="-1" strike="noStrike">
                <a:solidFill>
                  <a:srgbClr val="595959"/>
                </a:solidFill>
                <a:uFill>
                  <a:solidFill>
                    <a:srgbClr val="ffffff"/>
                  </a:solidFill>
                </a:uFill>
                <a:latin typeface="Cambria"/>
              </a:rPr>
              <a:t>. </a:t>
            </a:r>
            <a:endParaRPr b="0" lang="en-US" sz="2200" spc="-1" strike="noStrike">
              <a:solidFill>
                <a:srgbClr val="000000"/>
              </a:solidFill>
              <a:uFill>
                <a:solidFill>
                  <a:srgbClr val="ffffff"/>
                </a:solidFill>
              </a:uFill>
              <a:latin typeface="Calibri"/>
            </a:endParaRPr>
          </a:p>
          <a:p>
            <a:pPr algn="just">
              <a:lnSpc>
                <a:spcPct val="100000"/>
              </a:lnSpc>
              <a:spcBef>
                <a:spcPts val="11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e-Belgelerin muhafazasının </a:t>
            </a:r>
            <a:r>
              <a:rPr b="1" lang="en-US" sz="2200" spc="-1" strike="noStrike">
                <a:solidFill>
                  <a:srgbClr val="376092"/>
                </a:solidFill>
                <a:uFill>
                  <a:solidFill>
                    <a:srgbClr val="ffffff"/>
                  </a:solidFill>
                </a:uFill>
                <a:latin typeface="Cambria"/>
              </a:rPr>
              <a:t>Türkiye Cumhuriyeti sınırları içerisinde </a:t>
            </a:r>
            <a:r>
              <a:rPr b="0" lang="en-US" sz="2200" spc="-1" strike="noStrike">
                <a:solidFill>
                  <a:srgbClr val="595959"/>
                </a:solidFill>
                <a:uFill>
                  <a:solidFill>
                    <a:srgbClr val="ffffff"/>
                  </a:solidFill>
                </a:uFill>
                <a:latin typeface="Cambria"/>
              </a:rPr>
              <a:t>ve </a:t>
            </a:r>
            <a:r>
              <a:rPr b="1" lang="en-US" sz="2200" spc="-1" strike="noStrike">
                <a:solidFill>
                  <a:srgbClr val="376092"/>
                </a:solidFill>
                <a:uFill>
                  <a:solidFill>
                    <a:srgbClr val="ffffff"/>
                  </a:solidFill>
                </a:uFill>
                <a:latin typeface="Cambria"/>
              </a:rPr>
              <a:t>Türkiye Cumhuriyeti kanunlarının geçerli olduğu yerlerde </a:t>
            </a:r>
            <a:r>
              <a:rPr b="0" lang="en-US" sz="2200" spc="-1" strike="noStrike">
                <a:solidFill>
                  <a:srgbClr val="595959"/>
                </a:solidFill>
                <a:uFill>
                  <a:solidFill>
                    <a:srgbClr val="ffffff"/>
                  </a:solidFill>
                </a:uFill>
                <a:latin typeface="Cambria"/>
              </a:rPr>
              <a:t>yapılması zorunludur. Bu zorunluluk yurt dışında ikincil bir arşivleme yapılmasına engel teşkil etmez. </a:t>
            </a:r>
            <a:endParaRPr b="0" lang="en-US" sz="2200" spc="-1" strike="noStrike">
              <a:solidFill>
                <a:srgbClr val="000000"/>
              </a:solidFill>
              <a:uFill>
                <a:solidFill>
                  <a:srgbClr val="ffffff"/>
                </a:solidFill>
              </a:uFill>
              <a:latin typeface="Calibri"/>
            </a:endParaRPr>
          </a:p>
        </p:txBody>
      </p:sp>
    </p:spTree>
  </p:cSld>
  <p:transition spd="slow">
    <p:push dir="r"/>
  </p:transition>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7" name="TextShape 1"/>
          <p:cNvSpPr txBox="1"/>
          <p:nvPr/>
        </p:nvSpPr>
        <p:spPr>
          <a:xfrm>
            <a:off x="387360" y="0"/>
            <a:ext cx="8160480" cy="43128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e-Belge Uygulamaları (Yeni Durum)</a:t>
            </a:r>
            <a:endParaRPr b="0" lang="en-US" sz="3200" spc="-1" strike="noStrike">
              <a:solidFill>
                <a:srgbClr val="000000"/>
              </a:solidFill>
              <a:uFill>
                <a:solidFill>
                  <a:srgbClr val="ffffff"/>
                </a:solidFill>
              </a:uFill>
              <a:latin typeface="Calibri"/>
            </a:endParaRPr>
          </a:p>
        </p:txBody>
      </p:sp>
      <p:graphicFrame>
        <p:nvGraphicFramePr>
          <p:cNvPr id="138" name="Table 2"/>
          <p:cNvGraphicFramePr/>
          <p:nvPr/>
        </p:nvGraphicFramePr>
        <p:xfrm>
          <a:off x="164520" y="536040"/>
          <a:ext cx="8897040" cy="4097160"/>
        </p:xfrm>
        <a:graphic>
          <a:graphicData uri="http://schemas.openxmlformats.org/drawingml/2006/table">
            <a:tbl>
              <a:tblPr/>
              <a:tblGrid>
                <a:gridCol w="2498760"/>
                <a:gridCol w="917280"/>
                <a:gridCol w="844920"/>
                <a:gridCol w="4636080"/>
              </a:tblGrid>
              <a:tr h="276120">
                <a:tc>
                  <a:txBody>
                    <a:bodyPr anchor="ctr"/>
                    <a:p>
                      <a:pPr algn="ctr">
                        <a:lnSpc>
                          <a:spcPct val="100000"/>
                        </a:lnSpc>
                      </a:pPr>
                      <a:r>
                        <a:rPr b="1" lang="tr-TR" sz="1300" spc="-1" strike="noStrike">
                          <a:solidFill>
                            <a:srgbClr val="000000"/>
                          </a:solidFill>
                          <a:uFill>
                            <a:solidFill>
                              <a:srgbClr val="ffffff"/>
                            </a:solidFill>
                          </a:uFill>
                          <a:latin typeface="Calibri"/>
                        </a:rPr>
                        <a:t>e-Belge</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xBody>
                    <a:bodyPr anchor="ctr"/>
                    <a:p>
                      <a:pPr algn="ctr">
                        <a:lnSpc>
                          <a:spcPct val="100000"/>
                        </a:lnSpc>
                      </a:pPr>
                      <a:r>
                        <a:rPr b="1" lang="tr-TR" sz="1300" spc="-1" strike="noStrike">
                          <a:solidFill>
                            <a:srgbClr val="000000"/>
                          </a:solidFill>
                          <a:uFill>
                            <a:solidFill>
                              <a:srgbClr val="ffffff"/>
                            </a:solidFill>
                          </a:uFill>
                          <a:latin typeface="Calibri"/>
                        </a:rPr>
                        <a:t>Zorunlu</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xBody>
                    <a:bodyPr anchor="ctr"/>
                    <a:p>
                      <a:pPr algn="ctr">
                        <a:lnSpc>
                          <a:spcPct val="100000"/>
                        </a:lnSpc>
                      </a:pPr>
                      <a:r>
                        <a:rPr b="1" lang="tr-TR" sz="1300" spc="-1" strike="noStrike">
                          <a:solidFill>
                            <a:srgbClr val="000000"/>
                          </a:solidFill>
                          <a:uFill>
                            <a:solidFill>
                              <a:srgbClr val="ffffff"/>
                            </a:solidFill>
                          </a:uFill>
                          <a:latin typeface="Calibri"/>
                        </a:rPr>
                        <a:t>İhtiyari</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xBody>
                    <a:bodyPr anchor="ctr"/>
                    <a:p>
                      <a:pPr algn="ctr">
                        <a:lnSpc>
                          <a:spcPct val="100000"/>
                        </a:lnSpc>
                      </a:pPr>
                      <a:r>
                        <a:rPr b="1" lang="tr-TR" sz="1300" spc="-1" strike="noStrike">
                          <a:solidFill>
                            <a:srgbClr val="000000"/>
                          </a:solidFill>
                          <a:uFill>
                            <a:solidFill>
                              <a:srgbClr val="ffffff"/>
                            </a:solidFill>
                          </a:uFill>
                          <a:latin typeface="Calibri"/>
                        </a:rPr>
                        <a:t>Kapsam</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r>
              <a:tr h="2113560">
                <a:tc>
                  <a:txBody>
                    <a:bodyPr anchor="ctr"/>
                    <a:p>
                      <a:pPr>
                        <a:lnSpc>
                          <a:spcPct val="100000"/>
                        </a:lnSpc>
                      </a:pPr>
                      <a:r>
                        <a:rPr b="1" lang="tr-TR" sz="1300" spc="-1" strike="noStrike">
                          <a:solidFill>
                            <a:srgbClr val="000000"/>
                          </a:solidFill>
                          <a:uFill>
                            <a:solidFill>
                              <a:srgbClr val="ffffff"/>
                            </a:solidFill>
                          </a:uFill>
                          <a:latin typeface="Calibri"/>
                        </a:rPr>
                        <a:t>e-Fatura</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xBody>
                    <a:bodyPr anchor="ctr"/>
                    <a:p>
                      <a:pPr algn="ctr">
                        <a:lnSpc>
                          <a:spcPct val="100000"/>
                        </a:lnSpc>
                      </a:pPr>
                      <a:r>
                        <a:rPr b="0" lang="tr-TR" sz="1300" spc="-1" strike="noStrike">
                          <a:solidFill>
                            <a:srgbClr val="000000"/>
                          </a:solidFill>
                          <a:uFill>
                            <a:solidFill>
                              <a:srgbClr val="ffffff"/>
                            </a:solidFill>
                          </a:uFill>
                          <a:latin typeface="Calibri"/>
                        </a:rPr>
                        <a:t>√</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xBody>
                    <a:bodyPr anchor="ctr"/>
                    <a:p>
                      <a:pPr marL="174600" indent="-174240">
                        <a:lnSpc>
                          <a:spcPct val="100000"/>
                        </a:lnSpc>
                        <a:buClr>
                          <a:srgbClr val="000000"/>
                        </a:buClr>
                        <a:buFont typeface="StarSymbol"/>
                        <a:buChar char="-"/>
                      </a:pPr>
                      <a:r>
                        <a:rPr b="0" lang="tr-TR" sz="1100" spc="-1" strike="noStrike">
                          <a:solidFill>
                            <a:srgbClr val="000000"/>
                          </a:solidFill>
                          <a:uFill>
                            <a:solidFill>
                              <a:srgbClr val="ffffff"/>
                            </a:solidFill>
                          </a:uFill>
                          <a:latin typeface="Calibri"/>
                        </a:rPr>
                        <a:t>2018 veya müteakip hesap dönemleri brüt satış hasılatı (veya satışları ile gayrisafi iş hasılatı) 5 Milyon TL ve üzeri olan mükellefler.</a:t>
                      </a:r>
                      <a:endParaRPr b="0" lang="tr-TR" sz="1100" spc="-1" strike="noStrike">
                        <a:solidFill>
                          <a:srgbClr val="000000"/>
                        </a:solidFill>
                        <a:uFill>
                          <a:solidFill>
                            <a:srgbClr val="ffffff"/>
                          </a:solidFill>
                        </a:uFill>
                        <a:latin typeface="Arial"/>
                      </a:endParaRPr>
                    </a:p>
                    <a:p>
                      <a:pPr marL="174600" indent="-174240">
                        <a:lnSpc>
                          <a:spcPct val="100000"/>
                        </a:lnSpc>
                        <a:buClr>
                          <a:srgbClr val="000000"/>
                        </a:buClr>
                        <a:buFont typeface="StarSymbol"/>
                        <a:buChar char="-"/>
                      </a:pPr>
                      <a:r>
                        <a:rPr b="0" lang="tr-TR" sz="1100" spc="-1" strike="noStrike">
                          <a:solidFill>
                            <a:srgbClr val="000000"/>
                          </a:solidFill>
                          <a:uFill>
                            <a:solidFill>
                              <a:srgbClr val="ffffff"/>
                            </a:solidFill>
                          </a:uFill>
                          <a:latin typeface="Calibri"/>
                        </a:rPr>
                        <a:t>4760 sayılı Özel Tüketim Vergisi Kanununa ekli I sayılı listedeki malların imali, ithali, teslimi vb. faaliyetleri nedeniyle Enerji Piyasası Düzenleme Kurumu (EPDK)'ndan lisans alan (bayilik lisansı dâhil) mükellefler.</a:t>
                      </a:r>
                      <a:endParaRPr b="0" lang="tr-TR" sz="1100" spc="-1" strike="noStrike">
                        <a:solidFill>
                          <a:srgbClr val="000000"/>
                        </a:solidFill>
                        <a:uFill>
                          <a:solidFill>
                            <a:srgbClr val="ffffff"/>
                          </a:solidFill>
                        </a:uFill>
                        <a:latin typeface="Arial"/>
                      </a:endParaRPr>
                    </a:p>
                    <a:p>
                      <a:pPr marL="174600" indent="-174240">
                        <a:lnSpc>
                          <a:spcPct val="100000"/>
                        </a:lnSpc>
                        <a:buClr>
                          <a:srgbClr val="000000"/>
                        </a:buClr>
                        <a:buFont typeface="StarSymbol"/>
                        <a:buChar char="-"/>
                      </a:pPr>
                      <a:r>
                        <a:rPr b="0" lang="tr-TR" sz="1100" spc="-1" strike="noStrike">
                          <a:solidFill>
                            <a:srgbClr val="000000"/>
                          </a:solidFill>
                          <a:uFill>
                            <a:solidFill>
                              <a:srgbClr val="ffffff"/>
                            </a:solidFill>
                          </a:uFill>
                          <a:latin typeface="Calibri"/>
                        </a:rPr>
                        <a:t>Özel Tüketim Vergisi Kanununa ekli (III) sayılı listedeki malları imal, inşa ve/veya ithal edenler. </a:t>
                      </a:r>
                      <a:endParaRPr b="0" lang="tr-TR" sz="1100" spc="-1" strike="noStrike">
                        <a:solidFill>
                          <a:srgbClr val="000000"/>
                        </a:solidFill>
                        <a:uFill>
                          <a:solidFill>
                            <a:srgbClr val="ffffff"/>
                          </a:solidFill>
                        </a:uFill>
                        <a:latin typeface="Arial"/>
                      </a:endParaRPr>
                    </a:p>
                    <a:p>
                      <a:pPr marL="174600" indent="-174240">
                        <a:lnSpc>
                          <a:spcPct val="100000"/>
                        </a:lnSpc>
                        <a:buClr>
                          <a:srgbClr val="000000"/>
                        </a:buClr>
                        <a:buFont typeface="StarSymbol"/>
                        <a:buChar char="-"/>
                      </a:pPr>
                      <a:r>
                        <a:rPr b="0" lang="tr-TR" sz="1100" spc="-1" strike="noStrike">
                          <a:solidFill>
                            <a:srgbClr val="000000"/>
                          </a:solidFill>
                          <a:uFill>
                            <a:solidFill>
                              <a:srgbClr val="ffffff"/>
                            </a:solidFill>
                          </a:uFill>
                          <a:latin typeface="Calibri"/>
                        </a:rPr>
                        <a:t>İnternet üzerine satışa/reklama aracılık edenler, ilan yayınlayanlar</a:t>
                      </a:r>
                      <a:endParaRPr b="0" lang="tr-TR" sz="1100" spc="-1" strike="noStrike">
                        <a:solidFill>
                          <a:srgbClr val="000000"/>
                        </a:solidFill>
                        <a:uFill>
                          <a:solidFill>
                            <a:srgbClr val="ffffff"/>
                          </a:solidFill>
                        </a:uFill>
                        <a:latin typeface="Arial"/>
                      </a:endParaRPr>
                    </a:p>
                    <a:p>
                      <a:pPr marL="174600" indent="-174240">
                        <a:lnSpc>
                          <a:spcPct val="100000"/>
                        </a:lnSpc>
                        <a:buClr>
                          <a:srgbClr val="000000"/>
                        </a:buClr>
                        <a:buFont typeface="StarSymbol"/>
                        <a:buChar char="-"/>
                      </a:pPr>
                      <a:r>
                        <a:rPr b="0" lang="tr-TR" sz="1100" spc="-1" strike="noStrike">
                          <a:solidFill>
                            <a:srgbClr val="000000"/>
                          </a:solidFill>
                          <a:uFill>
                            <a:solidFill>
                              <a:srgbClr val="ffffff"/>
                            </a:solidFill>
                          </a:uFill>
                          <a:latin typeface="Calibri"/>
                        </a:rPr>
                        <a:t>Hal Kayıt Sistemi kapsamında sebze/meyve ticareti yapanlar</a:t>
                      </a:r>
                      <a:endParaRPr b="0" lang="tr-TR" sz="1100" spc="-1" strike="noStrike">
                        <a:solidFill>
                          <a:srgbClr val="000000"/>
                        </a:solidFill>
                        <a:uFill>
                          <a:solidFill>
                            <a:srgbClr val="ffffff"/>
                          </a:solidFill>
                        </a:uFill>
                        <a:latin typeface="Arial"/>
                      </a:endParaRPr>
                    </a:p>
                    <a:p>
                      <a:pPr marL="174600" indent="-174240">
                        <a:lnSpc>
                          <a:spcPct val="100000"/>
                        </a:lnSpc>
                        <a:buClr>
                          <a:srgbClr val="000000"/>
                        </a:buClr>
                        <a:buFont typeface="StarSymbol"/>
                        <a:buChar char="-"/>
                      </a:pPr>
                      <a:r>
                        <a:rPr b="0" lang="tr-TR" sz="1100" spc="-1" strike="noStrike">
                          <a:solidFill>
                            <a:srgbClr val="000000"/>
                          </a:solidFill>
                          <a:uFill>
                            <a:solidFill>
                              <a:srgbClr val="ffffff"/>
                            </a:solidFill>
                          </a:uFill>
                          <a:latin typeface="Calibri"/>
                        </a:rPr>
                        <a:t>Analiz/inceleme neticesinde riskli ya da vergiye uyum düzeyi düşük olduğu tespit edilen mükellefler</a:t>
                      </a:r>
                      <a:endParaRPr b="0" lang="tr-TR" sz="1100" spc="-1" strike="noStrike">
                        <a:solidFill>
                          <a:srgbClr val="000000"/>
                        </a:solidFill>
                        <a:uFill>
                          <a:solidFill>
                            <a:srgbClr val="ffffff"/>
                          </a:solidFill>
                        </a:uFill>
                        <a:latin typeface="Arial"/>
                      </a:endParaRPr>
                    </a:p>
                    <a:p>
                      <a:pPr marL="174600" indent="-174240">
                        <a:lnSpc>
                          <a:spcPct val="100000"/>
                        </a:lnSpc>
                        <a:buClr>
                          <a:srgbClr val="000000"/>
                        </a:buClr>
                        <a:buFont typeface="StarSymbol"/>
                        <a:buChar char="-"/>
                      </a:pPr>
                      <a:r>
                        <a:rPr b="0" lang="tr-TR" sz="1100" spc="-1" strike="noStrike">
                          <a:solidFill>
                            <a:srgbClr val="000000"/>
                          </a:solidFill>
                          <a:uFill>
                            <a:solidFill>
                              <a:srgbClr val="ffffff"/>
                            </a:solidFill>
                          </a:uFill>
                          <a:latin typeface="Calibri"/>
                        </a:rPr>
                        <a:t>e-İrsaliye, e-Arşiv Fatura uygulamasına geçmek zorunda olanlar </a:t>
                      </a:r>
                      <a:endParaRPr b="0" lang="tr-TR" sz="11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r>
              <a:tr h="1566360">
                <a:tc>
                  <a:txBody>
                    <a:bodyPr anchor="ctr"/>
                    <a:p>
                      <a:pPr>
                        <a:lnSpc>
                          <a:spcPct val="100000"/>
                        </a:lnSpc>
                      </a:pPr>
                      <a:r>
                        <a:rPr b="1" lang="tr-TR" sz="1300" spc="-1" strike="noStrike">
                          <a:solidFill>
                            <a:srgbClr val="000000"/>
                          </a:solidFill>
                          <a:uFill>
                            <a:solidFill>
                              <a:srgbClr val="ffffff"/>
                            </a:solidFill>
                          </a:uFill>
                          <a:latin typeface="Calibri"/>
                        </a:rPr>
                        <a:t>e-Arşiv Fatura</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xBody>
                    <a:bodyPr anchor="ctr"/>
                    <a:p>
                      <a:pPr algn="ctr">
                        <a:lnSpc>
                          <a:spcPct val="100000"/>
                        </a:lnSpc>
                      </a:pPr>
                      <a:r>
                        <a:rPr b="0" lang="tr-TR" sz="1300" spc="-1" strike="noStrike">
                          <a:solidFill>
                            <a:srgbClr val="000000"/>
                          </a:solidFill>
                          <a:uFill>
                            <a:solidFill>
                              <a:srgbClr val="ffffff"/>
                            </a:solidFill>
                          </a:uFill>
                          <a:latin typeface="Calibri"/>
                        </a:rPr>
                        <a:t>√</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xBody>
                    <a:bodyPr anchor="ctr"/>
                    <a:p>
                      <a:pPr marL="174600" indent="-174240">
                        <a:lnSpc>
                          <a:spcPct val="100000"/>
                        </a:lnSpc>
                        <a:buClr>
                          <a:srgbClr val="000000"/>
                        </a:buClr>
                        <a:buFont typeface="StarSymbol"/>
                        <a:buChar char="-"/>
                      </a:pPr>
                      <a:r>
                        <a:rPr b="0" lang="tr-TR" sz="1300" spc="-1" strike="noStrike">
                          <a:solidFill>
                            <a:srgbClr val="000000"/>
                          </a:solidFill>
                          <a:uFill>
                            <a:solidFill>
                              <a:srgbClr val="ffffff"/>
                            </a:solidFill>
                          </a:uFill>
                          <a:latin typeface="Calibri"/>
                        </a:rPr>
                        <a:t>e-Fatura uygulamasına zorunlu/ihtiyari olarak geçenler</a:t>
                      </a:r>
                      <a:endParaRPr b="0" lang="tr-TR" sz="1300" spc="-1" strike="noStrike">
                        <a:solidFill>
                          <a:srgbClr val="000000"/>
                        </a:solidFill>
                        <a:uFill>
                          <a:solidFill>
                            <a:srgbClr val="ffffff"/>
                          </a:solidFill>
                        </a:uFill>
                        <a:latin typeface="Arial"/>
                      </a:endParaRPr>
                    </a:p>
                    <a:p>
                      <a:pPr marL="174600" indent="-174240">
                        <a:lnSpc>
                          <a:spcPct val="100000"/>
                        </a:lnSpc>
                        <a:buClr>
                          <a:srgbClr val="000000"/>
                        </a:buClr>
                        <a:buFont typeface="StarSymbol"/>
                        <a:buChar char="-"/>
                      </a:pPr>
                      <a:r>
                        <a:rPr b="0" lang="tr-TR" sz="1300" spc="-1" strike="noStrike">
                          <a:solidFill>
                            <a:srgbClr val="000000"/>
                          </a:solidFill>
                          <a:uFill>
                            <a:solidFill>
                              <a:srgbClr val="ffffff"/>
                            </a:solidFill>
                          </a:uFill>
                          <a:latin typeface="Calibri"/>
                        </a:rPr>
                        <a:t>İnternet üzerine satışa/reklama aracılık edenler, ilan yayınlayanlar</a:t>
                      </a:r>
                      <a:endParaRPr b="0" lang="tr-TR" sz="1300" spc="-1" strike="noStrike">
                        <a:solidFill>
                          <a:srgbClr val="000000"/>
                        </a:solidFill>
                        <a:uFill>
                          <a:solidFill>
                            <a:srgbClr val="ffffff"/>
                          </a:solidFill>
                        </a:uFill>
                        <a:latin typeface="Arial"/>
                      </a:endParaRPr>
                    </a:p>
                    <a:p>
                      <a:pPr marL="174600" indent="-174240">
                        <a:lnSpc>
                          <a:spcPct val="100000"/>
                        </a:lnSpc>
                        <a:buClr>
                          <a:srgbClr val="000000"/>
                        </a:buClr>
                        <a:buFont typeface="StarSymbol"/>
                        <a:buChar char="-"/>
                      </a:pPr>
                      <a:r>
                        <a:rPr b="0" lang="tr-TR" sz="1300" spc="-1" strike="noStrike">
                          <a:solidFill>
                            <a:srgbClr val="000000"/>
                          </a:solidFill>
                          <a:uFill>
                            <a:solidFill>
                              <a:srgbClr val="ffffff"/>
                            </a:solidFill>
                          </a:uFill>
                          <a:latin typeface="Calibri"/>
                        </a:rPr>
                        <a:t>Vergiler dahil toplam tutarı 30 Bin TL’yi (vergi mükelleflerine düzenlenenler açısından vergiler dahil toplam tutarı 5.000 TL’yi) aşan faturalar</a:t>
                      </a:r>
                      <a:endParaRPr b="0" lang="tr-TR" sz="1300" spc="-1" strike="noStrike">
                        <a:solidFill>
                          <a:srgbClr val="000000"/>
                        </a:solidFill>
                        <a:uFill>
                          <a:solidFill>
                            <a:srgbClr val="ffffff"/>
                          </a:solidFill>
                        </a:uFill>
                        <a:latin typeface="Arial"/>
                      </a:endParaRPr>
                    </a:p>
                    <a:p>
                      <a:pPr marL="174600" indent="-174240">
                        <a:lnSpc>
                          <a:spcPct val="100000"/>
                        </a:lnSpc>
                        <a:buClr>
                          <a:srgbClr val="000000"/>
                        </a:buClr>
                        <a:buFont typeface="StarSymbol"/>
                        <a:buChar char="-"/>
                      </a:pPr>
                      <a:r>
                        <a:rPr b="0" lang="tr-TR" sz="1300" spc="-1" strike="noStrike">
                          <a:solidFill>
                            <a:srgbClr val="000000"/>
                          </a:solidFill>
                          <a:uFill>
                            <a:solidFill>
                              <a:srgbClr val="ffffff"/>
                            </a:solidFill>
                          </a:uFill>
                          <a:latin typeface="Calibri"/>
                        </a:rPr>
                        <a:t>Analiz/inceleme neticesinde riskli ya da vergiye uyum düzeyi düşük olduğu tespit edilenler</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r>
              <a:tr h="276120">
                <a:tc>
                  <a:txBody>
                    <a:bodyPr anchor="ctr"/>
                    <a:p>
                      <a:pPr>
                        <a:lnSpc>
                          <a:spcPct val="100000"/>
                        </a:lnSpc>
                      </a:pPr>
                      <a:r>
                        <a:rPr b="1" lang="tr-TR" sz="1300" spc="-1" strike="noStrike">
                          <a:solidFill>
                            <a:srgbClr val="000000"/>
                          </a:solidFill>
                          <a:uFill>
                            <a:solidFill>
                              <a:srgbClr val="ffffff"/>
                            </a:solidFill>
                          </a:uFill>
                          <a:latin typeface="Calibri"/>
                        </a:rPr>
                        <a:t>e-Serbest Meslek Makbuzu</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xBody>
                    <a:bodyPr anchor="ctr"/>
                    <a:p>
                      <a:pPr algn="ctr">
                        <a:lnSpc>
                          <a:spcPct val="100000"/>
                        </a:lnSpc>
                      </a:pPr>
                      <a:r>
                        <a:rPr b="0" lang="tr-TR" sz="1300" spc="-1" strike="noStrike">
                          <a:solidFill>
                            <a:srgbClr val="000000"/>
                          </a:solidFill>
                          <a:uFill>
                            <a:solidFill>
                              <a:srgbClr val="ffffff"/>
                            </a:solidFill>
                          </a:uFill>
                          <a:latin typeface="Calibri"/>
                        </a:rPr>
                        <a:t>√</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xBody>
                    <a:bodyPr anchor="ctr"/>
                    <a:p>
                      <a:pPr marL="174600" indent="-174240">
                        <a:lnSpc>
                          <a:spcPct val="100000"/>
                        </a:lnSpc>
                        <a:buClr>
                          <a:srgbClr val="000000"/>
                        </a:buClr>
                        <a:buFont typeface="StarSymbol"/>
                        <a:buChar char="-"/>
                      </a:pPr>
                      <a:r>
                        <a:rPr b="0" lang="tr-TR" sz="1300" spc="-1" strike="noStrike">
                          <a:solidFill>
                            <a:srgbClr val="000000"/>
                          </a:solidFill>
                          <a:uFill>
                            <a:solidFill>
                              <a:srgbClr val="ffffff"/>
                            </a:solidFill>
                          </a:uFill>
                          <a:latin typeface="Calibri"/>
                        </a:rPr>
                        <a:t>Vergiden muaf olmayan serbest meslek erbabı</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r>
            </a:tbl>
          </a:graphicData>
        </a:graphic>
      </p:graphicFrame>
    </p:spTree>
  </p:cSld>
  <p:transition spd="slow">
    <p:push dir="r"/>
  </p:transition>
</p:sld>
</file>

<file path=ppt/slides/slide8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4" name="TextShape 1"/>
          <p:cNvSpPr txBox="1"/>
          <p:nvPr/>
        </p:nvSpPr>
        <p:spPr>
          <a:xfrm>
            <a:off x="2304360" y="2286000"/>
            <a:ext cx="6839280" cy="725040"/>
          </a:xfrm>
          <a:prstGeom prst="rect">
            <a:avLst/>
          </a:prstGeom>
          <a:noFill/>
          <a:ln>
            <a:noFill/>
          </a:ln>
        </p:spPr>
        <p:txBody>
          <a:bodyPr anchor="ctr"/>
          <a:p>
            <a:pPr>
              <a:lnSpc>
                <a:spcPct val="100000"/>
              </a:lnSpc>
            </a:pPr>
            <a:r>
              <a:rPr b="1" lang="en-US" sz="4000" spc="-1" strike="noStrike">
                <a:solidFill>
                  <a:srgbClr val="002060"/>
                </a:solidFill>
                <a:uFill>
                  <a:solidFill>
                    <a:srgbClr val="ffffff"/>
                  </a:solidFill>
                </a:uFill>
                <a:latin typeface="Cambria"/>
              </a:rPr>
              <a:t>Diğer Hususlar</a:t>
            </a:r>
            <a:endParaRPr b="0" lang="en-US" sz="4000" spc="-1" strike="noStrike">
              <a:solidFill>
                <a:srgbClr val="000000"/>
              </a:solidFill>
              <a:uFill>
                <a:solidFill>
                  <a:srgbClr val="ffffff"/>
                </a:solidFill>
              </a:uFill>
              <a:latin typeface="Calibri"/>
            </a:endParaRPr>
          </a:p>
        </p:txBody>
      </p:sp>
    </p:spTree>
  </p:cSld>
  <p:transition spd="slow">
    <p:push dir="u"/>
  </p:transition>
</p:sld>
</file>

<file path=ppt/slides/slide8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5"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Diğer hususlar</a:t>
            </a:r>
            <a:endParaRPr b="0" lang="en-US" sz="3200" spc="-1" strike="noStrike">
              <a:solidFill>
                <a:srgbClr val="000000"/>
              </a:solidFill>
              <a:uFill>
                <a:solidFill>
                  <a:srgbClr val="ffffff"/>
                </a:solidFill>
              </a:uFill>
              <a:latin typeface="Calibri"/>
            </a:endParaRPr>
          </a:p>
        </p:txBody>
      </p:sp>
      <p:sp>
        <p:nvSpPr>
          <p:cNvPr id="266"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79"/>
              </a:spcBef>
              <a:buClr>
                <a:srgbClr val="595959"/>
              </a:buClr>
              <a:buFont typeface="Arial"/>
              <a:buChar char="•"/>
            </a:pPr>
            <a:r>
              <a:rPr b="0" lang="en-US" sz="2400" spc="-1" strike="noStrike">
                <a:solidFill>
                  <a:srgbClr val="595959"/>
                </a:solidFill>
                <a:uFill>
                  <a:solidFill>
                    <a:srgbClr val="ffffff"/>
                  </a:solidFill>
                </a:uFill>
                <a:latin typeface="Cambria"/>
              </a:rPr>
              <a:t>e-Belgelerde, her bir belge itibarıyla belge üzerinde bulunması kanunen ya da ikincil düzenlemeler gereğince zorunlu olan bilgilerin yer alması gerekir.  </a:t>
            </a:r>
            <a:endParaRPr b="0" lang="en-US" sz="2400" spc="-1" strike="noStrike">
              <a:solidFill>
                <a:srgbClr val="000000"/>
              </a:solidFill>
              <a:uFill>
                <a:solidFill>
                  <a:srgbClr val="ffffff"/>
                </a:solidFill>
              </a:uFill>
              <a:latin typeface="Calibri"/>
            </a:endParaRPr>
          </a:p>
          <a:p>
            <a:pPr algn="just">
              <a:lnSpc>
                <a:spcPct val="100000"/>
              </a:lnSpc>
              <a:spcBef>
                <a:spcPts val="99"/>
              </a:spcBef>
            </a:pPr>
            <a:endParaRPr b="0" lang="en-US" sz="2400" spc="-1" strike="noStrike">
              <a:solidFill>
                <a:srgbClr val="000000"/>
              </a:solidFill>
              <a:uFill>
                <a:solidFill>
                  <a:srgbClr val="ffffff"/>
                </a:solidFill>
              </a:uFill>
              <a:latin typeface="Calibri"/>
            </a:endParaRPr>
          </a:p>
          <a:p>
            <a:pPr marL="343080" indent="-342720" algn="just">
              <a:lnSpc>
                <a:spcPct val="100000"/>
              </a:lnSpc>
              <a:spcBef>
                <a:spcPts val="479"/>
              </a:spcBef>
              <a:buClr>
                <a:srgbClr val="595959"/>
              </a:buClr>
              <a:buFont typeface="Arial"/>
              <a:buChar char="•"/>
            </a:pPr>
            <a:r>
              <a:rPr b="0" lang="en-US" sz="2400" spc="-1" strike="noStrike">
                <a:solidFill>
                  <a:srgbClr val="595959"/>
                </a:solidFill>
                <a:uFill>
                  <a:solidFill>
                    <a:srgbClr val="ffffff"/>
                  </a:solidFill>
                </a:uFill>
                <a:latin typeface="Cambria"/>
              </a:rPr>
              <a:t>Başkanlık sistemlerinden elektronik ortamda sorgulanması, doğrulanması ve görüntülenmesine imkân vermek üzere, Başkanlık tarafından bilgi içeriği belirlenen </a:t>
            </a:r>
            <a:r>
              <a:rPr b="1" lang="en-US" sz="2400" spc="-1" strike="noStrike">
                <a:solidFill>
                  <a:srgbClr val="376092"/>
                </a:solidFill>
                <a:uFill>
                  <a:solidFill>
                    <a:srgbClr val="ffffff"/>
                  </a:solidFill>
                </a:uFill>
                <a:latin typeface="Cambria"/>
              </a:rPr>
              <a:t>karekod veya barkod </a:t>
            </a:r>
            <a:r>
              <a:rPr b="0" lang="en-US" sz="2400" spc="-1" strike="noStrike">
                <a:solidFill>
                  <a:srgbClr val="595959"/>
                </a:solidFill>
                <a:uFill>
                  <a:solidFill>
                    <a:srgbClr val="ffffff"/>
                  </a:solidFill>
                </a:uFill>
                <a:latin typeface="Cambria"/>
              </a:rPr>
              <a:t>(Başkanlık tarafından ebelge.gib.gov.tr adresinden yapılan duyuruda belirtilecek tarihten itibaren)</a:t>
            </a:r>
            <a:endParaRPr b="0" lang="en-US" sz="2400" spc="-1" strike="noStrike">
              <a:solidFill>
                <a:srgbClr val="000000"/>
              </a:solidFill>
              <a:uFill>
                <a:solidFill>
                  <a:srgbClr val="ffffff"/>
                </a:solidFill>
              </a:uFill>
              <a:latin typeface="Calibri"/>
            </a:endParaRPr>
          </a:p>
          <a:p>
            <a:pPr algn="just">
              <a:lnSpc>
                <a:spcPct val="100000"/>
              </a:lnSpc>
              <a:spcBef>
                <a:spcPts val="119"/>
              </a:spcBef>
            </a:pPr>
            <a:endParaRPr b="0" lang="en-US" sz="2400" spc="-1" strike="noStrike">
              <a:solidFill>
                <a:srgbClr val="000000"/>
              </a:solidFill>
              <a:uFill>
                <a:solidFill>
                  <a:srgbClr val="ffffff"/>
                </a:solidFill>
              </a:uFill>
              <a:latin typeface="Calibri"/>
            </a:endParaRPr>
          </a:p>
          <a:p>
            <a:pPr marL="343080" indent="-342720" algn="just">
              <a:lnSpc>
                <a:spcPct val="100000"/>
              </a:lnSpc>
              <a:spcBef>
                <a:spcPts val="479"/>
              </a:spcBef>
              <a:buClr>
                <a:srgbClr val="595959"/>
              </a:buClr>
              <a:buFont typeface="Arial"/>
              <a:buChar char="•"/>
            </a:pPr>
            <a:r>
              <a:rPr b="0" lang="en-US" sz="2400" spc="-1" strike="noStrike">
                <a:solidFill>
                  <a:srgbClr val="595959"/>
                </a:solidFill>
                <a:uFill>
                  <a:solidFill>
                    <a:srgbClr val="ffffff"/>
                  </a:solidFill>
                </a:uFill>
                <a:latin typeface="Cambria"/>
              </a:rPr>
              <a:t>Başkanlık tarafından belirlenen ve duyurulan </a:t>
            </a:r>
            <a:r>
              <a:rPr b="1" lang="en-US" sz="2400" spc="-1" strike="noStrike">
                <a:solidFill>
                  <a:srgbClr val="376092"/>
                </a:solidFill>
                <a:uFill>
                  <a:solidFill>
                    <a:srgbClr val="ffffff"/>
                  </a:solidFill>
                </a:uFill>
                <a:latin typeface="Cambria"/>
              </a:rPr>
              <a:t>ilave bilgiler</a:t>
            </a:r>
            <a:endParaRPr b="0" lang="en-US" sz="2400" spc="-1" strike="noStrike">
              <a:solidFill>
                <a:srgbClr val="000000"/>
              </a:solidFill>
              <a:uFill>
                <a:solidFill>
                  <a:srgbClr val="ffffff"/>
                </a:solidFill>
              </a:uFill>
              <a:latin typeface="Calibri"/>
            </a:endParaRPr>
          </a:p>
          <a:p>
            <a:pPr algn="just">
              <a:lnSpc>
                <a:spcPct val="100000"/>
              </a:lnSpc>
              <a:spcBef>
                <a:spcPts val="119"/>
              </a:spcBef>
            </a:pPr>
            <a:endParaRPr b="0" lang="en-US" sz="2400" spc="-1" strike="noStrike">
              <a:solidFill>
                <a:srgbClr val="000000"/>
              </a:solidFill>
              <a:uFill>
                <a:solidFill>
                  <a:srgbClr val="ffffff"/>
                </a:solidFill>
              </a:uFill>
              <a:latin typeface="Calibri"/>
            </a:endParaRPr>
          </a:p>
          <a:p>
            <a:pPr marL="343080" indent="-342720" algn="just">
              <a:lnSpc>
                <a:spcPct val="100000"/>
              </a:lnSpc>
              <a:spcBef>
                <a:spcPts val="479"/>
              </a:spcBef>
              <a:buClr>
                <a:srgbClr val="376092"/>
              </a:buClr>
              <a:buFont typeface="Arial"/>
              <a:buChar char="•"/>
            </a:pPr>
            <a:r>
              <a:rPr b="1" lang="en-US" sz="2400" spc="-1" strike="noStrike">
                <a:solidFill>
                  <a:srgbClr val="376092"/>
                </a:solidFill>
                <a:uFill>
                  <a:solidFill>
                    <a:srgbClr val="ffffff"/>
                  </a:solidFill>
                </a:uFill>
                <a:latin typeface="Cambria"/>
              </a:rPr>
              <a:t>Mükelleflerin kendi ihtiyaçlarına ilişkin </a:t>
            </a:r>
            <a:r>
              <a:rPr b="0" lang="en-US" sz="2400" spc="-1" strike="noStrike">
                <a:solidFill>
                  <a:srgbClr val="595959"/>
                </a:solidFill>
                <a:uFill>
                  <a:solidFill>
                    <a:srgbClr val="ffffff"/>
                  </a:solidFill>
                </a:uFill>
                <a:latin typeface="Cambria"/>
              </a:rPr>
              <a:t>olarak ekleyecekleri diğer </a:t>
            </a:r>
            <a:r>
              <a:rPr b="1" lang="en-US" sz="2400" spc="-1" strike="noStrike">
                <a:solidFill>
                  <a:srgbClr val="376092"/>
                </a:solidFill>
                <a:uFill>
                  <a:solidFill>
                    <a:srgbClr val="ffffff"/>
                  </a:solidFill>
                </a:uFill>
                <a:latin typeface="Cambria"/>
              </a:rPr>
              <a:t>bilgiler</a:t>
            </a:r>
            <a:endParaRPr b="0" lang="en-US" sz="2400" spc="-1" strike="noStrike">
              <a:solidFill>
                <a:srgbClr val="000000"/>
              </a:solidFill>
              <a:uFill>
                <a:solidFill>
                  <a:srgbClr val="ffffff"/>
                </a:solidFill>
              </a:uFill>
              <a:latin typeface="Calibri"/>
            </a:endParaRPr>
          </a:p>
        </p:txBody>
      </p:sp>
    </p:spTree>
  </p:cSld>
  <p:transition spd="slow">
    <p:push dir="u"/>
  </p:transition>
</p:sld>
</file>

<file path=ppt/slides/slide8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7"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Diğer hususlar</a:t>
            </a:r>
            <a:endParaRPr b="0" lang="en-US" sz="3200" spc="-1" strike="noStrike">
              <a:solidFill>
                <a:srgbClr val="000000"/>
              </a:solidFill>
              <a:uFill>
                <a:solidFill>
                  <a:srgbClr val="ffffff"/>
                </a:solidFill>
              </a:uFill>
              <a:latin typeface="Calibri"/>
            </a:endParaRPr>
          </a:p>
        </p:txBody>
      </p:sp>
      <p:sp>
        <p:nvSpPr>
          <p:cNvPr id="268"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Başkanlık Tebliğ uyarınca düzenlenen e-Belgelere uzaktan erişebilir. </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Başkanlık, en az bir ay süre vermek kaydıyla, Tebliğ kapsamında oluşturulan </a:t>
            </a:r>
            <a:r>
              <a:rPr b="1" lang="en-US" sz="2200" spc="-1" strike="noStrike">
                <a:solidFill>
                  <a:srgbClr val="376092"/>
                </a:solidFill>
                <a:uFill>
                  <a:solidFill>
                    <a:srgbClr val="ffffff"/>
                  </a:solidFill>
                </a:uFill>
                <a:latin typeface="Cambria"/>
              </a:rPr>
              <a:t>e-Belgelerin ikincil örneklerinin </a:t>
            </a:r>
            <a:r>
              <a:rPr b="0" lang="en-US" sz="2200" spc="-1" strike="noStrike">
                <a:solidFill>
                  <a:srgbClr val="595959"/>
                </a:solidFill>
                <a:uFill>
                  <a:solidFill>
                    <a:srgbClr val="ffffff"/>
                  </a:solidFill>
                </a:uFill>
                <a:latin typeface="Cambria"/>
              </a:rPr>
              <a:t>Başkanlık bilgi işlem sistemlerine </a:t>
            </a:r>
            <a:r>
              <a:rPr b="1" lang="en-US" sz="2200" spc="-1" strike="noStrike">
                <a:solidFill>
                  <a:srgbClr val="376092"/>
                </a:solidFill>
                <a:uFill>
                  <a:solidFill>
                    <a:srgbClr val="ffffff"/>
                  </a:solidFill>
                </a:uFill>
                <a:latin typeface="Cambria"/>
              </a:rPr>
              <a:t>sürekli olarak </a:t>
            </a:r>
            <a:r>
              <a:rPr b="0" lang="en-US" sz="2200" spc="-1" strike="noStrike">
                <a:solidFill>
                  <a:srgbClr val="595959"/>
                </a:solidFill>
                <a:uFill>
                  <a:solidFill>
                    <a:srgbClr val="ffffff"/>
                  </a:solidFill>
                </a:uFill>
                <a:latin typeface="Cambria"/>
              </a:rPr>
              <a:t>ve uygulamalara ilişkin Teknik Kılavuzlarla belirlenen </a:t>
            </a:r>
            <a:r>
              <a:rPr b="1" lang="en-US" sz="2200" spc="-1" strike="noStrike">
                <a:solidFill>
                  <a:srgbClr val="376092"/>
                </a:solidFill>
                <a:uFill>
                  <a:solidFill>
                    <a:srgbClr val="ffffff"/>
                  </a:solidFill>
                </a:uFill>
                <a:latin typeface="Cambria"/>
              </a:rPr>
              <a:t>iletim zamanlarında elektronik ortamda iletilmesi zorunluluğu getirmeye</a:t>
            </a:r>
            <a:r>
              <a:rPr b="0" lang="en-US" sz="2200" spc="-1" strike="noStrike">
                <a:solidFill>
                  <a:srgbClr val="376092"/>
                </a:solidFill>
                <a:uFill>
                  <a:solidFill>
                    <a:srgbClr val="ffffff"/>
                  </a:solidFill>
                </a:uFill>
                <a:latin typeface="Cambria"/>
              </a:rPr>
              <a:t>,</a:t>
            </a:r>
            <a:r>
              <a:rPr b="0" lang="en-US" sz="2200" spc="-1" strike="noStrike">
                <a:solidFill>
                  <a:srgbClr val="595959"/>
                </a:solidFill>
                <a:uFill>
                  <a:solidFill>
                    <a:srgbClr val="ffffff"/>
                  </a:solidFill>
                </a:uFill>
                <a:latin typeface="Cambria"/>
              </a:rPr>
              <a:t> iletimi talep edilen belgelere ait raporlama zorunluluğunu kaldırmaya, zorunluluk getirdiği mükellef ve sektör gruplarını ebelge.gib.gov.tr adresinde gerekli duyuruları yapmak suretiyle belirlemeye yetkilidir.</a:t>
            </a:r>
            <a:endParaRPr b="0" lang="en-US" sz="2200" spc="-1" strike="noStrike">
              <a:solidFill>
                <a:srgbClr val="000000"/>
              </a:solidFill>
              <a:uFill>
                <a:solidFill>
                  <a:srgbClr val="ffffff"/>
                </a:solidFill>
              </a:uFill>
              <a:latin typeface="Calibri"/>
            </a:endParaRPr>
          </a:p>
        </p:txBody>
      </p:sp>
    </p:spTree>
  </p:cSld>
  <p:transition spd="slow">
    <p:push dir="u"/>
  </p:transition>
</p:sld>
</file>

<file path=ppt/slides/slide8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9"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Diğer hususlar</a:t>
            </a:r>
            <a:endParaRPr b="0" lang="en-US" sz="3200" spc="-1" strike="noStrike">
              <a:solidFill>
                <a:srgbClr val="000000"/>
              </a:solidFill>
              <a:uFill>
                <a:solidFill>
                  <a:srgbClr val="ffffff"/>
                </a:solidFill>
              </a:uFill>
              <a:latin typeface="Calibri"/>
            </a:endParaRPr>
          </a:p>
        </p:txBody>
      </p:sp>
      <p:sp>
        <p:nvSpPr>
          <p:cNvPr id="270"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Başkanlık özel entegratörlük izni verilenler ile doğrundan entegrasyon yöntemini kullanan mükelleflerin bilgi işlem sistemlerini </a:t>
            </a:r>
            <a:r>
              <a:rPr b="1" lang="en-US" sz="2200" spc="-1" strike="noStrike">
                <a:solidFill>
                  <a:srgbClr val="376092"/>
                </a:solidFill>
                <a:uFill>
                  <a:solidFill>
                    <a:srgbClr val="ffffff"/>
                  </a:solidFill>
                </a:uFill>
                <a:latin typeface="Cambria"/>
              </a:rPr>
              <a:t>denetlemeye/denetlettirmeye</a:t>
            </a:r>
            <a:r>
              <a:rPr b="0" lang="en-US" sz="2200" spc="-1" strike="noStrike">
                <a:solidFill>
                  <a:srgbClr val="595959"/>
                </a:solidFill>
                <a:uFill>
                  <a:solidFill>
                    <a:srgbClr val="ffffff"/>
                  </a:solidFill>
                </a:uFill>
                <a:latin typeface="Cambria"/>
              </a:rPr>
              <a:t> yetkilidir. </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e-Belge şeklinde düzenleme imkanı verilen belgelerden Başkanlıkça belirlenen ve </a:t>
            </a:r>
            <a:r>
              <a:rPr b="1" lang="en-US" sz="2200" spc="-1" strike="noStrike">
                <a:solidFill>
                  <a:srgbClr val="376092"/>
                </a:solidFill>
                <a:uFill>
                  <a:solidFill>
                    <a:srgbClr val="ffffff"/>
                  </a:solidFill>
                </a:uFill>
                <a:latin typeface="Cambria"/>
              </a:rPr>
              <a:t>ebelge.gib.gov.tr adresinde duyurulan belgeler</a:t>
            </a:r>
            <a:r>
              <a:rPr b="0" lang="en-US" sz="2200" spc="-1" strike="noStrike">
                <a:solidFill>
                  <a:srgbClr val="595959"/>
                </a:solidFill>
                <a:uFill>
                  <a:solidFill>
                    <a:srgbClr val="ffffff"/>
                  </a:solidFill>
                </a:uFill>
                <a:latin typeface="Cambria"/>
              </a:rPr>
              <a:t>in, Başkanlığa ait uygulamalar üzerinden e-Belge olarak düzenlenmesi durumunda, </a:t>
            </a:r>
            <a:r>
              <a:rPr b="1" lang="en-US" sz="2200" spc="-1" strike="noStrike">
                <a:solidFill>
                  <a:srgbClr val="376092"/>
                </a:solidFill>
                <a:uFill>
                  <a:solidFill>
                    <a:srgbClr val="ffffff"/>
                  </a:solidFill>
                </a:uFill>
                <a:latin typeface="Cambria"/>
              </a:rPr>
              <a:t>Başkanlığa ait elektronik imza veya mali mühür ile de</a:t>
            </a:r>
            <a:r>
              <a:rPr b="1" lang="en-US" sz="2200" spc="-1" strike="noStrike">
                <a:solidFill>
                  <a:srgbClr val="595959"/>
                </a:solidFill>
                <a:uFill>
                  <a:solidFill>
                    <a:srgbClr val="ffffff"/>
                  </a:solidFill>
                </a:uFill>
                <a:latin typeface="Cambria"/>
              </a:rPr>
              <a:t> </a:t>
            </a:r>
            <a:r>
              <a:rPr b="0" lang="en-US" sz="2200" spc="-1" strike="noStrike">
                <a:solidFill>
                  <a:srgbClr val="595959"/>
                </a:solidFill>
                <a:uFill>
                  <a:solidFill>
                    <a:srgbClr val="ffffff"/>
                  </a:solidFill>
                </a:uFill>
                <a:latin typeface="Cambria"/>
              </a:rPr>
              <a:t>imzalanabilir.</a:t>
            </a:r>
            <a:endParaRPr b="0" lang="en-US" sz="2200" spc="-1" strike="noStrike">
              <a:solidFill>
                <a:srgbClr val="000000"/>
              </a:solidFill>
              <a:uFill>
                <a:solidFill>
                  <a:srgbClr val="ffffff"/>
                </a:solidFill>
              </a:uFill>
              <a:latin typeface="Calibri"/>
            </a:endParaRPr>
          </a:p>
        </p:txBody>
      </p:sp>
    </p:spTree>
  </p:cSld>
  <p:transition spd="slow">
    <p:push dir="u"/>
  </p:transition>
</p:sld>
</file>

<file path=ppt/slides/slide8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1" name="TextShape 1"/>
          <p:cNvSpPr txBox="1"/>
          <p:nvPr/>
        </p:nvSpPr>
        <p:spPr>
          <a:xfrm>
            <a:off x="2304360" y="2286000"/>
            <a:ext cx="6545160" cy="725040"/>
          </a:xfrm>
          <a:prstGeom prst="rect">
            <a:avLst/>
          </a:prstGeom>
          <a:noFill/>
          <a:ln>
            <a:noFill/>
          </a:ln>
        </p:spPr>
        <p:txBody>
          <a:bodyPr anchor="ctr"/>
          <a:p>
            <a:pPr>
              <a:lnSpc>
                <a:spcPct val="100000"/>
              </a:lnSpc>
            </a:pPr>
            <a:r>
              <a:rPr b="1" lang="en-US" sz="4000" spc="-1" strike="noStrike">
                <a:solidFill>
                  <a:srgbClr val="002060"/>
                </a:solidFill>
                <a:uFill>
                  <a:solidFill>
                    <a:srgbClr val="ffffff"/>
                  </a:solidFill>
                </a:uFill>
                <a:latin typeface="Cambria"/>
              </a:rPr>
              <a:t>e-Defter Uygulamasında Yenilikler</a:t>
            </a:r>
            <a:endParaRPr b="0" lang="en-US" sz="4000" spc="-1" strike="noStrike">
              <a:solidFill>
                <a:srgbClr val="000000"/>
              </a:solidFill>
              <a:uFill>
                <a:solidFill>
                  <a:srgbClr val="ffffff"/>
                </a:solidFill>
              </a:uFill>
              <a:latin typeface="Calibri"/>
            </a:endParaRPr>
          </a:p>
        </p:txBody>
      </p:sp>
    </p:spTree>
  </p:cSld>
  <p:transition spd="slow">
    <p:push dir="d"/>
  </p:transition>
</p:sld>
</file>

<file path=ppt/slides/slide8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2" name="TextShape 1"/>
          <p:cNvSpPr txBox="1"/>
          <p:nvPr/>
        </p:nvSpPr>
        <p:spPr>
          <a:xfrm>
            <a:off x="448920" y="92880"/>
            <a:ext cx="82458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e-Defter Uygulamasında Yenilikler</a:t>
            </a:r>
            <a:endParaRPr b="0" lang="en-US" sz="3200" spc="-1" strike="noStrike">
              <a:solidFill>
                <a:srgbClr val="000000"/>
              </a:solidFill>
              <a:uFill>
                <a:solidFill>
                  <a:srgbClr val="ffffff"/>
                </a:solidFill>
              </a:uFill>
              <a:latin typeface="Calibri"/>
            </a:endParaRPr>
          </a:p>
        </p:txBody>
      </p:sp>
      <p:sp>
        <p:nvSpPr>
          <p:cNvPr id="273" name="TextShape 2"/>
          <p:cNvSpPr txBox="1"/>
          <p:nvPr/>
        </p:nvSpPr>
        <p:spPr>
          <a:xfrm>
            <a:off x="448920" y="1091160"/>
            <a:ext cx="8502120" cy="4052160"/>
          </a:xfrm>
          <a:prstGeom prst="rect">
            <a:avLst/>
          </a:prstGeom>
          <a:noFill/>
          <a:ln>
            <a:noFill/>
          </a:ln>
        </p:spPr>
        <p:txBody>
          <a:bodyPr/>
          <a:p>
            <a:pPr marL="343080" indent="-342720" algn="just">
              <a:lnSpc>
                <a:spcPct val="100000"/>
              </a:lnSpc>
              <a:spcBef>
                <a:spcPts val="541"/>
              </a:spcBef>
              <a:buClr>
                <a:srgbClr val="595959"/>
              </a:buClr>
              <a:buFont typeface="Arial"/>
              <a:buChar char="•"/>
            </a:pPr>
            <a:r>
              <a:rPr b="0" lang="en-US" sz="2700" spc="-1" strike="noStrike">
                <a:solidFill>
                  <a:srgbClr val="595959"/>
                </a:solidFill>
                <a:uFill>
                  <a:solidFill>
                    <a:srgbClr val="ffffff"/>
                  </a:solidFill>
                </a:uFill>
                <a:latin typeface="Cambria"/>
              </a:rPr>
              <a:t>e-Fatura uygulamasının kapsamının genişlemesine bağlı olarak e-Defter uygulamasının da </a:t>
            </a:r>
            <a:r>
              <a:rPr b="1" lang="en-US" sz="2700" spc="-1" strike="noStrike">
                <a:solidFill>
                  <a:srgbClr val="376092"/>
                </a:solidFill>
                <a:uFill>
                  <a:solidFill>
                    <a:srgbClr val="ffffff"/>
                  </a:solidFill>
                </a:uFill>
                <a:latin typeface="Cambria"/>
              </a:rPr>
              <a:t>kapsamı genişlemektedir</a:t>
            </a:r>
            <a:r>
              <a:rPr b="0" lang="en-US" sz="2700" spc="-1" strike="noStrike">
                <a:solidFill>
                  <a:srgbClr val="595959"/>
                </a:solidFill>
                <a:uFill>
                  <a:solidFill>
                    <a:srgbClr val="ffffff"/>
                  </a:solidFill>
                </a:uFill>
                <a:latin typeface="Cambria"/>
              </a:rPr>
              <a:t>.</a:t>
            </a:r>
            <a:endParaRPr b="0" lang="en-US" sz="2700" spc="-1" strike="noStrike">
              <a:solidFill>
                <a:srgbClr val="000000"/>
              </a:solidFill>
              <a:uFill>
                <a:solidFill>
                  <a:srgbClr val="ffffff"/>
                </a:solidFill>
              </a:uFill>
              <a:latin typeface="Calibri"/>
            </a:endParaRPr>
          </a:p>
          <a:p>
            <a:pPr algn="just">
              <a:lnSpc>
                <a:spcPct val="100000"/>
              </a:lnSpc>
              <a:spcBef>
                <a:spcPts val="99"/>
              </a:spcBef>
            </a:pPr>
            <a:endParaRPr b="0" lang="en-US" sz="2700" spc="-1" strike="noStrike">
              <a:solidFill>
                <a:srgbClr val="000000"/>
              </a:solidFill>
              <a:uFill>
                <a:solidFill>
                  <a:srgbClr val="ffffff"/>
                </a:solidFill>
              </a:uFill>
              <a:latin typeface="Calibri"/>
            </a:endParaRPr>
          </a:p>
          <a:p>
            <a:pPr marL="343080" indent="-342720" algn="just">
              <a:lnSpc>
                <a:spcPct val="100000"/>
              </a:lnSpc>
              <a:spcBef>
                <a:spcPts val="541"/>
              </a:spcBef>
              <a:buClr>
                <a:srgbClr val="595959"/>
              </a:buClr>
              <a:buFont typeface="Arial"/>
              <a:buChar char="•"/>
            </a:pPr>
            <a:r>
              <a:rPr b="0" lang="en-US" sz="2700" spc="-1" strike="noStrike">
                <a:solidFill>
                  <a:srgbClr val="595959"/>
                </a:solidFill>
                <a:uFill>
                  <a:solidFill>
                    <a:srgbClr val="ffffff"/>
                  </a:solidFill>
                </a:uFill>
                <a:latin typeface="Cambria"/>
              </a:rPr>
              <a:t>İsteyen mükelleflerin e-Berat dosyalarını </a:t>
            </a:r>
            <a:r>
              <a:rPr b="1" lang="en-US" sz="2700" spc="-1" strike="noStrike">
                <a:solidFill>
                  <a:srgbClr val="376092"/>
                </a:solidFill>
                <a:uFill>
                  <a:solidFill>
                    <a:srgbClr val="ffffff"/>
                  </a:solidFill>
                </a:uFill>
                <a:latin typeface="Cambria"/>
              </a:rPr>
              <a:t>geçici vergi dönemleri itibarıyla yükleyebilmeleri</a:t>
            </a:r>
            <a:r>
              <a:rPr b="0" lang="en-US" sz="2700" spc="-1" strike="noStrike">
                <a:solidFill>
                  <a:srgbClr val="595959"/>
                </a:solidFill>
                <a:uFill>
                  <a:solidFill>
                    <a:srgbClr val="ffffff"/>
                  </a:solidFill>
                </a:uFill>
                <a:latin typeface="Cambria"/>
              </a:rPr>
              <a:t> sağlanmaktadır.. </a:t>
            </a:r>
            <a:endParaRPr b="0" lang="en-US" sz="2700" spc="-1" strike="noStrike">
              <a:solidFill>
                <a:srgbClr val="000000"/>
              </a:solidFill>
              <a:uFill>
                <a:solidFill>
                  <a:srgbClr val="ffffff"/>
                </a:solidFill>
              </a:uFill>
              <a:latin typeface="Calibri"/>
            </a:endParaRPr>
          </a:p>
          <a:p>
            <a:pPr algn="just">
              <a:lnSpc>
                <a:spcPct val="100000"/>
              </a:lnSpc>
              <a:spcBef>
                <a:spcPts val="99"/>
              </a:spcBef>
            </a:pPr>
            <a:endParaRPr b="0" lang="en-US" sz="2700" spc="-1" strike="noStrike">
              <a:solidFill>
                <a:srgbClr val="000000"/>
              </a:solidFill>
              <a:uFill>
                <a:solidFill>
                  <a:srgbClr val="ffffff"/>
                </a:solidFill>
              </a:uFill>
              <a:latin typeface="Calibri"/>
            </a:endParaRPr>
          </a:p>
          <a:p>
            <a:pPr marL="343080" indent="-342720" algn="just">
              <a:lnSpc>
                <a:spcPct val="100000"/>
              </a:lnSpc>
              <a:spcBef>
                <a:spcPts val="541"/>
              </a:spcBef>
              <a:buClr>
                <a:srgbClr val="595959"/>
              </a:buClr>
              <a:buFont typeface="Arial"/>
              <a:buChar char="•"/>
            </a:pPr>
            <a:r>
              <a:rPr b="0" lang="en-US" sz="2700" spc="-1" strike="noStrike">
                <a:solidFill>
                  <a:srgbClr val="595959"/>
                </a:solidFill>
                <a:uFill>
                  <a:solidFill>
                    <a:srgbClr val="ffffff"/>
                  </a:solidFill>
                </a:uFill>
                <a:latin typeface="Cambria"/>
              </a:rPr>
              <a:t>e-Defter ve berat dosyalarının </a:t>
            </a:r>
            <a:r>
              <a:rPr b="1" lang="en-US" sz="2700" spc="-1" strike="noStrike">
                <a:solidFill>
                  <a:srgbClr val="376092"/>
                </a:solidFill>
                <a:uFill>
                  <a:solidFill>
                    <a:srgbClr val="ffffff"/>
                  </a:solidFill>
                </a:uFill>
                <a:latin typeface="Cambria"/>
              </a:rPr>
              <a:t>özel entegratörlerin </a:t>
            </a:r>
            <a:r>
              <a:rPr b="0" lang="en-US" sz="2700" spc="-1" strike="noStrike">
                <a:solidFill>
                  <a:srgbClr val="595959"/>
                </a:solidFill>
                <a:uFill>
                  <a:solidFill>
                    <a:srgbClr val="ffffff"/>
                  </a:solidFill>
                </a:uFill>
                <a:latin typeface="Cambria"/>
              </a:rPr>
              <a:t>veya yazılım uyumluluk onayı verilen </a:t>
            </a:r>
            <a:r>
              <a:rPr b="1" lang="en-US" sz="2700" spc="-1" strike="noStrike">
                <a:solidFill>
                  <a:srgbClr val="376092"/>
                </a:solidFill>
                <a:uFill>
                  <a:solidFill>
                    <a:srgbClr val="ffffff"/>
                  </a:solidFill>
                </a:uFill>
                <a:latin typeface="Cambria"/>
              </a:rPr>
              <a:t>yazılım firmalarının </a:t>
            </a:r>
            <a:r>
              <a:rPr b="0" lang="en-US" sz="2700" spc="-1" strike="noStrike">
                <a:solidFill>
                  <a:srgbClr val="595959"/>
                </a:solidFill>
                <a:uFill>
                  <a:solidFill>
                    <a:srgbClr val="ffffff"/>
                  </a:solidFill>
                </a:uFill>
                <a:latin typeface="Cambria"/>
              </a:rPr>
              <a:t>ya da defter tutma hususunda 3568 sayılı Kanun hükümleri çerçevesinde </a:t>
            </a:r>
            <a:r>
              <a:rPr b="0" lang="en-US" sz="2700" spc="-1" strike="noStrike">
                <a:solidFill>
                  <a:srgbClr val="ff0000"/>
                </a:solidFill>
                <a:uFill>
                  <a:solidFill>
                    <a:srgbClr val="ffffff"/>
                  </a:solidFill>
                </a:uFill>
                <a:latin typeface="Cambria"/>
              </a:rPr>
              <a:t>defter tutma hususunda kendisine yetki verilen</a:t>
            </a:r>
            <a:r>
              <a:rPr b="0" lang="en-US" sz="2700" spc="-1" strike="noStrike">
                <a:solidFill>
                  <a:srgbClr val="595959"/>
                </a:solidFill>
                <a:uFill>
                  <a:solidFill>
                    <a:srgbClr val="ffffff"/>
                  </a:solidFill>
                </a:uFill>
                <a:latin typeface="Cambria"/>
              </a:rPr>
              <a:t> </a:t>
            </a:r>
            <a:r>
              <a:rPr b="1" lang="en-US" sz="2700" spc="-1" strike="noStrike">
                <a:solidFill>
                  <a:srgbClr val="376092"/>
                </a:solidFill>
                <a:uFill>
                  <a:solidFill>
                    <a:srgbClr val="ffffff"/>
                  </a:solidFill>
                </a:uFill>
                <a:latin typeface="Cambria"/>
              </a:rPr>
              <a:t>meslek mensuplarının Mali Mührü ya da NES’i </a:t>
            </a:r>
            <a:r>
              <a:rPr b="0" lang="en-US" sz="2700" spc="-1" strike="noStrike">
                <a:solidFill>
                  <a:srgbClr val="595959"/>
                </a:solidFill>
                <a:uFill>
                  <a:solidFill>
                    <a:srgbClr val="ffffff"/>
                  </a:solidFill>
                </a:uFill>
                <a:latin typeface="Cambria"/>
              </a:rPr>
              <a:t>ile imzalanması/onaylanması öngörülmektedir.</a:t>
            </a:r>
            <a:endParaRPr b="0" lang="en-US" sz="2700" spc="-1" strike="noStrike">
              <a:solidFill>
                <a:srgbClr val="000000"/>
              </a:solidFill>
              <a:uFill>
                <a:solidFill>
                  <a:srgbClr val="ffffff"/>
                </a:solidFill>
              </a:uFill>
              <a:latin typeface="Calibri"/>
            </a:endParaRPr>
          </a:p>
          <a:p>
            <a:pPr algn="just">
              <a:lnSpc>
                <a:spcPct val="100000"/>
              </a:lnSpc>
              <a:spcBef>
                <a:spcPts val="119"/>
              </a:spcBef>
            </a:pPr>
            <a:endParaRPr b="0" lang="en-US" sz="2700" spc="-1" strike="noStrike">
              <a:solidFill>
                <a:srgbClr val="000000"/>
              </a:solidFill>
              <a:uFill>
                <a:solidFill>
                  <a:srgbClr val="ffffff"/>
                </a:solidFill>
              </a:uFill>
              <a:latin typeface="Calibri"/>
            </a:endParaRPr>
          </a:p>
          <a:p>
            <a:pPr marL="343080" indent="-342720" algn="just">
              <a:lnSpc>
                <a:spcPct val="100000"/>
              </a:lnSpc>
              <a:spcBef>
                <a:spcPts val="541"/>
              </a:spcBef>
              <a:buClr>
                <a:srgbClr val="595959"/>
              </a:buClr>
              <a:buFont typeface="Arial"/>
              <a:buChar char="•"/>
            </a:pPr>
            <a:r>
              <a:rPr b="0" lang="en-US" sz="2700" spc="-1" strike="noStrike">
                <a:solidFill>
                  <a:srgbClr val="595959"/>
                </a:solidFill>
                <a:uFill>
                  <a:solidFill>
                    <a:srgbClr val="ffffff"/>
                  </a:solidFill>
                </a:uFill>
                <a:latin typeface="Cambria"/>
              </a:rPr>
              <a:t>e-Defter dosyaları ile bunlara ilişkin berat dosyalarının </a:t>
            </a:r>
            <a:r>
              <a:rPr b="1" lang="en-US" sz="2700" spc="-1" strike="noStrike">
                <a:solidFill>
                  <a:srgbClr val="376092"/>
                </a:solidFill>
                <a:uFill>
                  <a:solidFill>
                    <a:srgbClr val="ffffff"/>
                  </a:solidFill>
                </a:uFill>
                <a:latin typeface="Cambria"/>
              </a:rPr>
              <a:t>ikincil kopyalarının</a:t>
            </a:r>
            <a:r>
              <a:rPr b="0" lang="en-US" sz="2700" spc="-1" strike="noStrike">
                <a:solidFill>
                  <a:srgbClr val="595959"/>
                </a:solidFill>
                <a:uFill>
                  <a:solidFill>
                    <a:srgbClr val="ffffff"/>
                  </a:solidFill>
                </a:uFill>
                <a:latin typeface="Cambria"/>
              </a:rPr>
              <a:t>, Başkanlıktan izin alan </a:t>
            </a:r>
            <a:r>
              <a:rPr b="1" lang="en-US" sz="2700" spc="-1" strike="noStrike">
                <a:solidFill>
                  <a:srgbClr val="376092"/>
                </a:solidFill>
                <a:uFill>
                  <a:solidFill>
                    <a:srgbClr val="ffffff"/>
                  </a:solidFill>
                </a:uFill>
                <a:latin typeface="Cambria"/>
              </a:rPr>
              <a:t>özel entegratörlerde </a:t>
            </a:r>
            <a:r>
              <a:rPr b="0" lang="en-US" sz="2700" spc="-1" strike="noStrike">
                <a:solidFill>
                  <a:srgbClr val="595959"/>
                </a:solidFill>
                <a:uFill>
                  <a:solidFill>
                    <a:srgbClr val="ffffff"/>
                  </a:solidFill>
                </a:uFill>
                <a:latin typeface="Cambria"/>
              </a:rPr>
              <a:t>ya da </a:t>
            </a:r>
            <a:r>
              <a:rPr b="1" lang="en-US" sz="2700" spc="-1" strike="noStrike">
                <a:solidFill>
                  <a:srgbClr val="376092"/>
                </a:solidFill>
                <a:uFill>
                  <a:solidFill>
                    <a:srgbClr val="ffffff"/>
                  </a:solidFill>
                </a:uFill>
                <a:latin typeface="Cambria"/>
              </a:rPr>
              <a:t>Başkanlıkta</a:t>
            </a:r>
            <a:r>
              <a:rPr b="0" lang="en-US" sz="2700" spc="-1" strike="noStrike">
                <a:solidFill>
                  <a:srgbClr val="376092"/>
                </a:solidFill>
                <a:uFill>
                  <a:solidFill>
                    <a:srgbClr val="ffffff"/>
                  </a:solidFill>
                </a:uFill>
                <a:latin typeface="Cambria"/>
              </a:rPr>
              <a:t> </a:t>
            </a:r>
            <a:r>
              <a:rPr b="1" lang="en-US" sz="2700" spc="-1" strike="noStrike">
                <a:solidFill>
                  <a:srgbClr val="376092"/>
                </a:solidFill>
                <a:uFill>
                  <a:solidFill>
                    <a:srgbClr val="ffffff"/>
                  </a:solidFill>
                </a:uFill>
                <a:latin typeface="Cambria"/>
              </a:rPr>
              <a:t>10 yıl süreyle saklanması </a:t>
            </a:r>
            <a:r>
              <a:rPr b="0" lang="en-US" sz="2700" spc="-1" strike="noStrike">
                <a:solidFill>
                  <a:srgbClr val="595959"/>
                </a:solidFill>
                <a:uFill>
                  <a:solidFill>
                    <a:srgbClr val="ffffff"/>
                  </a:solidFill>
                </a:uFill>
                <a:latin typeface="Cambria"/>
              </a:rPr>
              <a:t>öngörülmektedir.</a:t>
            </a:r>
            <a:endParaRPr b="0" lang="en-US" sz="2700" spc="-1" strike="noStrike">
              <a:solidFill>
                <a:srgbClr val="000000"/>
              </a:solidFill>
              <a:uFill>
                <a:solidFill>
                  <a:srgbClr val="ffffff"/>
                </a:solidFill>
              </a:uFill>
              <a:latin typeface="Calibri"/>
            </a:endParaRPr>
          </a:p>
        </p:txBody>
      </p:sp>
    </p:spTree>
  </p:cSld>
  <p:transition spd="slow">
    <p:push dir="d"/>
  </p:transition>
</p:sld>
</file>

<file path=ppt/slides/slide8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4" name="TextShape 1"/>
          <p:cNvSpPr txBox="1"/>
          <p:nvPr/>
        </p:nvSpPr>
        <p:spPr>
          <a:xfrm>
            <a:off x="2304360" y="2286000"/>
            <a:ext cx="6545160" cy="725040"/>
          </a:xfrm>
          <a:prstGeom prst="rect">
            <a:avLst/>
          </a:prstGeom>
          <a:noFill/>
          <a:ln>
            <a:noFill/>
          </a:ln>
        </p:spPr>
        <p:txBody>
          <a:bodyPr anchor="ctr"/>
          <a:p>
            <a:pPr>
              <a:lnSpc>
                <a:spcPct val="100000"/>
              </a:lnSpc>
            </a:pPr>
            <a:r>
              <a:rPr b="1" lang="en-US" sz="4000" spc="-1" strike="noStrike">
                <a:solidFill>
                  <a:srgbClr val="002060"/>
                </a:solidFill>
                <a:uFill>
                  <a:solidFill>
                    <a:srgbClr val="ffffff"/>
                  </a:solidFill>
                </a:uFill>
                <a:latin typeface="Cambria"/>
              </a:rPr>
              <a:t>e-Defter Uygulaması</a:t>
            </a:r>
            <a:endParaRPr b="0" lang="en-US" sz="4000" spc="-1" strike="noStrike">
              <a:solidFill>
                <a:srgbClr val="000000"/>
              </a:solidFill>
              <a:uFill>
                <a:solidFill>
                  <a:srgbClr val="ffffff"/>
                </a:solidFill>
              </a:uFill>
              <a:latin typeface="Calibri"/>
            </a:endParaRPr>
          </a:p>
        </p:txBody>
      </p:sp>
    </p:spTree>
  </p:cSld>
  <p:transition spd="slow">
    <p:push dir="l"/>
  </p:transition>
</p:sld>
</file>

<file path=ppt/slides/slide8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5"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e-Defter Uygulaması (Genel olarak)</a:t>
            </a:r>
            <a:endParaRPr b="0" lang="en-US" sz="3200" spc="-1" strike="noStrike">
              <a:solidFill>
                <a:srgbClr val="000000"/>
              </a:solidFill>
              <a:uFill>
                <a:solidFill>
                  <a:srgbClr val="ffffff"/>
                </a:solidFill>
              </a:uFill>
              <a:latin typeface="Calibri"/>
            </a:endParaRPr>
          </a:p>
        </p:txBody>
      </p:sp>
      <p:sp>
        <p:nvSpPr>
          <p:cNvPr id="276"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e-Defter, şekil hükümlerinden bağımsız olarak Vergi Usul Kanunu ve Türk Ticaret Kanunu hükümleri gereğince tutulması zorunlu olan defterlerde yer alması gereken bilgileri kapsayan </a:t>
            </a:r>
            <a:r>
              <a:rPr b="1" lang="en-US" sz="2200" spc="-1" strike="noStrike">
                <a:solidFill>
                  <a:srgbClr val="376092"/>
                </a:solidFill>
                <a:uFill>
                  <a:solidFill>
                    <a:srgbClr val="ffffff"/>
                  </a:solidFill>
                </a:uFill>
                <a:latin typeface="Cambria"/>
              </a:rPr>
              <a:t>elektronik kayıtlar bütünü</a:t>
            </a:r>
            <a:r>
              <a:rPr b="1" lang="en-US" sz="2200" spc="-1" strike="noStrike">
                <a:solidFill>
                  <a:srgbClr val="595959"/>
                </a:solidFill>
                <a:uFill>
                  <a:solidFill>
                    <a:srgbClr val="ffffff"/>
                  </a:solidFill>
                </a:uFill>
                <a:latin typeface="Cambria"/>
              </a:rPr>
              <a:t> </a:t>
            </a:r>
            <a:r>
              <a:rPr b="0" lang="en-US" sz="2200" spc="-1" strike="noStrike">
                <a:solidFill>
                  <a:srgbClr val="595959"/>
                </a:solidFill>
                <a:uFill>
                  <a:solidFill>
                    <a:srgbClr val="ffffff"/>
                  </a:solidFill>
                </a:uFill>
                <a:latin typeface="Cambria"/>
              </a:rPr>
              <a:t>olup, bu uygulama yoluyla defter dosyalarının elektronik dosya biçiminde hazırlanması, kağıda bastırılmaksızın oluşturulması, kaydedilmesi, değişmezliğinin, bütünlüğünün ve kaynağının doğruluğunun </a:t>
            </a:r>
            <a:r>
              <a:rPr b="1" lang="en-US" sz="2200" spc="-1" strike="noStrike">
                <a:solidFill>
                  <a:srgbClr val="376092"/>
                </a:solidFill>
                <a:uFill>
                  <a:solidFill>
                    <a:srgbClr val="ffffff"/>
                  </a:solidFill>
                </a:uFill>
                <a:latin typeface="Cambria"/>
              </a:rPr>
              <a:t>elektronik imza/mali mühür araçları ile garanti altına alınması</a:t>
            </a:r>
            <a:r>
              <a:rPr b="0" lang="en-US" sz="2200" spc="-1" strike="noStrike">
                <a:solidFill>
                  <a:srgbClr val="376092"/>
                </a:solidFill>
                <a:uFill>
                  <a:solidFill>
                    <a:srgbClr val="ffffff"/>
                  </a:solidFill>
                </a:uFill>
                <a:latin typeface="Cambria"/>
              </a:rPr>
              <a:t> </a:t>
            </a:r>
            <a:r>
              <a:rPr b="0" lang="en-US" sz="2200" spc="-1" strike="noStrike">
                <a:solidFill>
                  <a:srgbClr val="595959"/>
                </a:solidFill>
                <a:uFill>
                  <a:solidFill>
                    <a:srgbClr val="ffffff"/>
                  </a:solidFill>
                </a:uFill>
                <a:latin typeface="Cambria"/>
              </a:rPr>
              <a:t>ve ilgililer nezdinde ispat aracı olarak kullanılabilmesi sağlanmaktadır.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Uygulamaya dahil olabilmek için gerekli teknik/idari hazırlıkların yapılması ve başvuruya ilişkin süreçlerin tamamlanması gerekir.</a:t>
            </a:r>
            <a:endParaRPr b="0" lang="en-US" sz="2200" spc="-1" strike="noStrike">
              <a:solidFill>
                <a:srgbClr val="000000"/>
              </a:solidFill>
              <a:uFill>
                <a:solidFill>
                  <a:srgbClr val="ffffff"/>
                </a:solidFill>
              </a:uFill>
              <a:latin typeface="Calibri"/>
            </a:endParaRPr>
          </a:p>
          <a:p>
            <a:pPr algn="just">
              <a:lnSpc>
                <a:spcPct val="100000"/>
              </a:lnSpc>
              <a:spcBef>
                <a:spcPts val="261"/>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376092"/>
              </a:buClr>
              <a:buFont typeface="Arial"/>
              <a:buChar char="•"/>
            </a:pPr>
            <a:r>
              <a:rPr b="1" lang="en-US" sz="2200" spc="-1" strike="noStrike">
                <a:solidFill>
                  <a:srgbClr val="376092"/>
                </a:solidFill>
                <a:uFill>
                  <a:solidFill>
                    <a:srgbClr val="ffffff"/>
                  </a:solidFill>
                </a:uFill>
                <a:latin typeface="Cambria"/>
              </a:rPr>
              <a:t>edefter.gov.tr  adresinde duyurulan defterler </a:t>
            </a:r>
            <a:r>
              <a:rPr b="0" lang="en-US" sz="2200" spc="-1" strike="noStrike">
                <a:solidFill>
                  <a:srgbClr val="595959"/>
                </a:solidFill>
                <a:uFill>
                  <a:solidFill>
                    <a:srgbClr val="ffffff"/>
                  </a:solidFill>
                </a:uFill>
                <a:latin typeface="Cambria"/>
              </a:rPr>
              <a:t>elektronik ortamda tutulabilir.</a:t>
            </a:r>
            <a:endParaRPr b="0" lang="en-US" sz="2200" spc="-1" strike="noStrike">
              <a:solidFill>
                <a:srgbClr val="000000"/>
              </a:solidFill>
              <a:uFill>
                <a:solidFill>
                  <a:srgbClr val="ffffff"/>
                </a:solidFill>
              </a:uFill>
              <a:latin typeface="Calibri"/>
            </a:endParaRPr>
          </a:p>
          <a:p>
            <a:pPr>
              <a:lnSpc>
                <a:spcPct val="100000"/>
              </a:lnSpc>
              <a:spcBef>
                <a:spcPts val="439"/>
              </a:spcBef>
            </a:pPr>
            <a:endParaRPr b="0" lang="en-US" sz="2200" spc="-1" strike="noStrike">
              <a:solidFill>
                <a:srgbClr val="000000"/>
              </a:solidFill>
              <a:uFill>
                <a:solidFill>
                  <a:srgbClr val="ffffff"/>
                </a:solidFill>
              </a:uFill>
              <a:latin typeface="Calibri"/>
            </a:endParaRPr>
          </a:p>
        </p:txBody>
      </p:sp>
    </p:spTree>
  </p:cSld>
  <p:transition spd="slow">
    <p:push dir="l"/>
  </p:transition>
</p:sld>
</file>

<file path=ppt/slides/slide8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e-Defter Uygulaması (Kapsam)</a:t>
            </a:r>
            <a:endParaRPr b="0" lang="en-US" sz="3200" spc="-1" strike="noStrike">
              <a:solidFill>
                <a:srgbClr val="000000"/>
              </a:solidFill>
              <a:uFill>
                <a:solidFill>
                  <a:srgbClr val="ffffff"/>
                </a:solidFill>
              </a:uFill>
              <a:latin typeface="Calibri"/>
            </a:endParaRPr>
          </a:p>
        </p:txBody>
      </p:sp>
      <p:sp>
        <p:nvSpPr>
          <p:cNvPr id="278"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Aşağıdaki mükelleflerin e-Defter uygulamasına dahil olması zorunludur:</a:t>
            </a:r>
            <a:endParaRPr b="0" lang="en-US" sz="2200" spc="-1" strike="noStrike">
              <a:solidFill>
                <a:srgbClr val="000000"/>
              </a:solidFill>
              <a:uFill>
                <a:solidFill>
                  <a:srgbClr val="ffffff"/>
                </a:solidFill>
              </a:uFill>
              <a:latin typeface="Calibri"/>
            </a:endParaRPr>
          </a:p>
          <a:p>
            <a:pPr lvl="1" marL="743040" indent="-285480" algn="just">
              <a:lnSpc>
                <a:spcPct val="100000"/>
              </a:lnSpc>
              <a:spcBef>
                <a:spcPts val="439"/>
              </a:spcBef>
              <a:buClr>
                <a:srgbClr val="376092"/>
              </a:buClr>
              <a:buFont typeface="Arial"/>
              <a:buChar char="–"/>
            </a:pPr>
            <a:r>
              <a:rPr b="1" lang="en-US" sz="2200" spc="-1" strike="noStrike">
                <a:solidFill>
                  <a:srgbClr val="376092"/>
                </a:solidFill>
                <a:uFill>
                  <a:solidFill>
                    <a:srgbClr val="ffffff"/>
                  </a:solidFill>
                </a:uFill>
                <a:latin typeface="Cambria"/>
              </a:rPr>
              <a:t>e-Fatura uygulamasına geçiş zorunluluğu bulunan </a:t>
            </a:r>
            <a:r>
              <a:rPr b="0" lang="en-US" sz="2200" spc="-1" strike="noStrike">
                <a:solidFill>
                  <a:srgbClr val="595959"/>
                </a:solidFill>
                <a:uFill>
                  <a:solidFill>
                    <a:srgbClr val="ffffff"/>
                  </a:solidFill>
                </a:uFill>
                <a:latin typeface="Cambria"/>
              </a:rPr>
              <a:t>mükellefler. </a:t>
            </a:r>
            <a:endParaRPr b="0" lang="en-US" sz="2200" spc="-1" strike="noStrike">
              <a:solidFill>
                <a:srgbClr val="000000"/>
              </a:solidFill>
              <a:uFill>
                <a:solidFill>
                  <a:srgbClr val="ffffff"/>
                </a:solidFill>
              </a:uFill>
              <a:latin typeface="Calibri"/>
            </a:endParaRPr>
          </a:p>
          <a:p>
            <a:pPr lvl="1" marL="743040" indent="-28548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Türk Ticaret Kanununun 397 nci maddesinin dördüncü fıkrası uyarınca </a:t>
            </a:r>
            <a:r>
              <a:rPr b="1" lang="en-US" sz="2200" spc="-1" strike="noStrike">
                <a:solidFill>
                  <a:srgbClr val="376092"/>
                </a:solidFill>
                <a:uFill>
                  <a:solidFill>
                    <a:srgbClr val="ffffff"/>
                  </a:solidFill>
                </a:uFill>
                <a:latin typeface="Cambria"/>
              </a:rPr>
              <a:t>bağımsız denetime tabi olan şirketler</a:t>
            </a: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Başkanlık, yapılan </a:t>
            </a:r>
            <a:r>
              <a:rPr b="1" lang="en-US" sz="2200" spc="-1" strike="noStrike">
                <a:solidFill>
                  <a:srgbClr val="376092"/>
                </a:solidFill>
                <a:uFill>
                  <a:solidFill>
                    <a:srgbClr val="ffffff"/>
                  </a:solidFill>
                </a:uFill>
                <a:latin typeface="Cambria"/>
              </a:rPr>
              <a:t>analiz veya inceleme çalışmaları </a:t>
            </a:r>
            <a:r>
              <a:rPr b="0" lang="en-US" sz="2200" spc="-1" strike="noStrike">
                <a:solidFill>
                  <a:srgbClr val="595959"/>
                </a:solidFill>
                <a:uFill>
                  <a:solidFill>
                    <a:srgbClr val="ffffff"/>
                  </a:solidFill>
                </a:uFill>
                <a:latin typeface="Cambria"/>
              </a:rPr>
              <a:t>neticesinde </a:t>
            </a:r>
            <a:r>
              <a:rPr b="1" lang="en-US" sz="2200" spc="-1" strike="noStrike">
                <a:solidFill>
                  <a:srgbClr val="376092"/>
                </a:solidFill>
                <a:uFill>
                  <a:solidFill>
                    <a:srgbClr val="ffffff"/>
                  </a:solidFill>
                </a:uFill>
                <a:latin typeface="Cambria"/>
              </a:rPr>
              <a:t>riskli ya da vergiye uyum düzeyi düşük</a:t>
            </a:r>
            <a:r>
              <a:rPr b="0" lang="en-US" sz="2200" spc="-1" strike="noStrike">
                <a:solidFill>
                  <a:srgbClr val="376092"/>
                </a:solidFill>
                <a:uFill>
                  <a:solidFill>
                    <a:srgbClr val="ffffff"/>
                  </a:solidFill>
                </a:uFill>
                <a:latin typeface="Cambria"/>
              </a:rPr>
              <a:t> </a:t>
            </a:r>
            <a:r>
              <a:rPr b="0" lang="en-US" sz="2200" spc="-1" strike="noStrike">
                <a:solidFill>
                  <a:srgbClr val="595959"/>
                </a:solidFill>
                <a:uFill>
                  <a:solidFill>
                    <a:srgbClr val="ffffff"/>
                  </a:solidFill>
                </a:uFill>
                <a:latin typeface="Cambria"/>
              </a:rPr>
              <a:t>olduğu tespit edilen mükellefleri yazılı bildirim yapmak ve geçiş hazırlıkları için en az 3 ay süre vermek suretiyle e-Defter uygulamasına geçme zorunluluğu getirmeye yetkilidir. </a:t>
            </a:r>
            <a:endParaRPr b="0" lang="en-US" sz="2200" spc="-1" strike="noStrike">
              <a:solidFill>
                <a:srgbClr val="000000"/>
              </a:solidFill>
              <a:uFill>
                <a:solidFill>
                  <a:srgbClr val="ffffff"/>
                </a:solidFill>
              </a:uFill>
              <a:latin typeface="Calibri"/>
            </a:endParaRPr>
          </a:p>
          <a:p>
            <a:pPr>
              <a:lnSpc>
                <a:spcPct val="100000"/>
              </a:lnSpc>
              <a:spcBef>
                <a:spcPts val="439"/>
              </a:spcBef>
            </a:pPr>
            <a:endParaRPr b="0" lang="en-US" sz="2200" spc="-1" strike="noStrike">
              <a:solidFill>
                <a:srgbClr val="000000"/>
              </a:solidFill>
              <a:uFill>
                <a:solidFill>
                  <a:srgbClr val="ffffff"/>
                </a:solidFill>
              </a:uFill>
              <a:latin typeface="Calibri"/>
            </a:endParaRPr>
          </a:p>
        </p:txBody>
      </p:sp>
    </p:spTree>
  </p:cSld>
  <p:transition spd="slow">
    <p:push dir="l"/>
  </p:transition>
</p:sld>
</file>

<file path=ppt/slides/slide8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9"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e-Defter Uygulaması (Kapsam)</a:t>
            </a:r>
            <a:endParaRPr b="0" lang="en-US" sz="3200" spc="-1" strike="noStrike">
              <a:solidFill>
                <a:srgbClr val="000000"/>
              </a:solidFill>
              <a:uFill>
                <a:solidFill>
                  <a:srgbClr val="ffffff"/>
                </a:solidFill>
              </a:uFill>
              <a:latin typeface="Calibri"/>
            </a:endParaRPr>
          </a:p>
        </p:txBody>
      </p:sp>
      <p:sp>
        <p:nvSpPr>
          <p:cNvPr id="280"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Bilanço esasına göre defter tutan mükelleflerden dileyenler          e-Defter uygulamasına isteğe bağlı olarak dahil olabilir. </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e-Defter uygulamasına geçme zorunluluğu olduğu belirtilen mükellefler; </a:t>
            </a:r>
            <a:r>
              <a:rPr b="1" lang="en-US" sz="2200" spc="-1" strike="noStrike">
                <a:solidFill>
                  <a:srgbClr val="376092"/>
                </a:solidFill>
                <a:uFill>
                  <a:solidFill>
                    <a:srgbClr val="ffffff"/>
                  </a:solidFill>
                </a:uFill>
                <a:latin typeface="Cambria"/>
              </a:rPr>
              <a:t>tam bölünme, birleşme </a:t>
            </a:r>
            <a:r>
              <a:rPr b="0" lang="en-US" sz="2200" spc="-1" strike="noStrike">
                <a:solidFill>
                  <a:srgbClr val="595959"/>
                </a:solidFill>
                <a:uFill>
                  <a:solidFill>
                    <a:srgbClr val="ffffff"/>
                  </a:solidFill>
                </a:uFill>
                <a:latin typeface="Cambria"/>
              </a:rPr>
              <a:t>(devralma şeklinde birleşme ve yeni kuruluş şeklinde birleşme) veya </a:t>
            </a:r>
            <a:r>
              <a:rPr b="1" lang="en-US" sz="2200" spc="-1" strike="noStrike">
                <a:solidFill>
                  <a:srgbClr val="376092"/>
                </a:solidFill>
                <a:uFill>
                  <a:solidFill>
                    <a:srgbClr val="ffffff"/>
                  </a:solidFill>
                </a:uFill>
                <a:latin typeface="Cambria"/>
              </a:rPr>
              <a:t>tür (nev’i) değişikliği</a:t>
            </a:r>
            <a:r>
              <a:rPr b="0" lang="en-US" sz="2200" spc="-1" strike="noStrike">
                <a:solidFill>
                  <a:srgbClr val="595959"/>
                </a:solidFill>
                <a:uFill>
                  <a:solidFill>
                    <a:srgbClr val="ffffff"/>
                  </a:solidFill>
                </a:uFill>
                <a:latin typeface="Cambria"/>
              </a:rPr>
              <a:t>ne gitmeleri halinde </a:t>
            </a:r>
            <a:r>
              <a:rPr b="1" lang="en-US" sz="2200" spc="-1" strike="noStrike">
                <a:solidFill>
                  <a:srgbClr val="376092"/>
                </a:solidFill>
                <a:uFill>
                  <a:solidFill>
                    <a:srgbClr val="ffffff"/>
                  </a:solidFill>
                </a:uFill>
                <a:latin typeface="Cambria"/>
              </a:rPr>
              <a:t>devrolunan veya birleşilen </a:t>
            </a:r>
            <a:r>
              <a:rPr b="0" lang="en-US" sz="2200" spc="-1" strike="noStrike">
                <a:solidFill>
                  <a:srgbClr val="595959"/>
                </a:solidFill>
                <a:uFill>
                  <a:solidFill>
                    <a:srgbClr val="ffffff"/>
                  </a:solidFill>
                </a:uFill>
                <a:latin typeface="Cambria"/>
              </a:rPr>
              <a:t>tüzel kişi mükellefler ile tam bölünme veya tür (nev’i) değişikliği sonucunda </a:t>
            </a:r>
            <a:r>
              <a:rPr b="1" lang="en-US" sz="2200" spc="-1" strike="noStrike">
                <a:solidFill>
                  <a:srgbClr val="376092"/>
                </a:solidFill>
                <a:uFill>
                  <a:solidFill>
                    <a:srgbClr val="ffffff"/>
                  </a:solidFill>
                </a:uFill>
                <a:latin typeface="Cambria"/>
              </a:rPr>
              <a:t>ortaya çıkan yeni tüzel kişi mükellefler </a:t>
            </a:r>
            <a:r>
              <a:rPr b="0" lang="en-US" sz="2200" spc="-1" strike="noStrike">
                <a:solidFill>
                  <a:srgbClr val="595959"/>
                </a:solidFill>
                <a:uFill>
                  <a:solidFill>
                    <a:srgbClr val="ffffff"/>
                  </a:solidFill>
                </a:uFill>
                <a:latin typeface="Cambria"/>
              </a:rPr>
              <a:t>elektronik defter uygulamasına geçmek zorundadır. Uygulamalara geçme süresi hiçbir koşulda işlemin </a:t>
            </a:r>
            <a:r>
              <a:rPr b="1" lang="en-US" sz="2200" spc="-1" strike="noStrike">
                <a:solidFill>
                  <a:srgbClr val="376092"/>
                </a:solidFill>
                <a:uFill>
                  <a:solidFill>
                    <a:srgbClr val="ffffff"/>
                  </a:solidFill>
                </a:uFill>
                <a:latin typeface="Cambria"/>
              </a:rPr>
              <a:t>ticaret siciline tescil tarihini </a:t>
            </a:r>
            <a:r>
              <a:rPr b="0" lang="en-US" sz="2200" spc="-1" strike="noStrike">
                <a:solidFill>
                  <a:srgbClr val="595959"/>
                </a:solidFill>
                <a:uFill>
                  <a:solidFill>
                    <a:srgbClr val="ffffff"/>
                  </a:solidFill>
                </a:uFill>
                <a:latin typeface="Cambria"/>
              </a:rPr>
              <a:t>izleyen ayın başından itibaren </a:t>
            </a:r>
            <a:r>
              <a:rPr b="1" lang="en-US" sz="2200" spc="-1" strike="noStrike">
                <a:solidFill>
                  <a:srgbClr val="376092"/>
                </a:solidFill>
                <a:uFill>
                  <a:solidFill>
                    <a:srgbClr val="ffffff"/>
                  </a:solidFill>
                </a:uFill>
                <a:latin typeface="Cambria"/>
              </a:rPr>
              <a:t>3 ayı geçemez</a:t>
            </a:r>
            <a:r>
              <a:rPr b="0" lang="en-US" sz="2200" spc="-1" strike="noStrike">
                <a:solidFill>
                  <a:srgbClr val="376092"/>
                </a:solidFill>
                <a:uFill>
                  <a:solidFill>
                    <a:srgbClr val="ffffff"/>
                  </a:solidFill>
                </a:uFill>
                <a:latin typeface="Cambria"/>
              </a:rPr>
              <a:t>.</a:t>
            </a:r>
            <a:endParaRPr b="0" lang="en-US" sz="2200" spc="-1" strike="noStrike">
              <a:solidFill>
                <a:srgbClr val="000000"/>
              </a:solidFill>
              <a:uFill>
                <a:solidFill>
                  <a:srgbClr val="ffffff"/>
                </a:solidFill>
              </a:uFill>
              <a:latin typeface="Calibri"/>
            </a:endParaRPr>
          </a:p>
          <a:p>
            <a:pPr>
              <a:lnSpc>
                <a:spcPct val="100000"/>
              </a:lnSpc>
              <a:spcBef>
                <a:spcPts val="439"/>
              </a:spcBef>
            </a:pPr>
            <a:endParaRPr b="0" lang="en-US" sz="2200" spc="-1" strike="noStrike">
              <a:solidFill>
                <a:srgbClr val="000000"/>
              </a:solidFill>
              <a:uFill>
                <a:solidFill>
                  <a:srgbClr val="ffffff"/>
                </a:solidFill>
              </a:uFill>
              <a:latin typeface="Calibri"/>
            </a:endParaRPr>
          </a:p>
        </p:txBody>
      </p:sp>
    </p:spTree>
  </p:cSld>
  <p:transition spd="slow">
    <p:push dir="l"/>
  </p:transition>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TextShape 1"/>
          <p:cNvSpPr txBox="1"/>
          <p:nvPr/>
        </p:nvSpPr>
        <p:spPr>
          <a:xfrm>
            <a:off x="325800" y="82800"/>
            <a:ext cx="8129520" cy="42048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e-Belge Uygulamaları (Yeni Durum)</a:t>
            </a:r>
            <a:endParaRPr b="0" lang="en-US" sz="3200" spc="-1" strike="noStrike">
              <a:solidFill>
                <a:srgbClr val="000000"/>
              </a:solidFill>
              <a:uFill>
                <a:solidFill>
                  <a:srgbClr val="ffffff"/>
                </a:solidFill>
              </a:uFill>
              <a:latin typeface="Calibri"/>
            </a:endParaRPr>
          </a:p>
        </p:txBody>
      </p:sp>
      <p:graphicFrame>
        <p:nvGraphicFramePr>
          <p:cNvPr id="140" name="Table 2"/>
          <p:cNvGraphicFramePr/>
          <p:nvPr/>
        </p:nvGraphicFramePr>
        <p:xfrm>
          <a:off x="0" y="647280"/>
          <a:ext cx="8784000" cy="4341600"/>
        </p:xfrm>
        <a:graphic>
          <a:graphicData uri="http://schemas.openxmlformats.org/drawingml/2006/table">
            <a:tbl>
              <a:tblPr/>
              <a:tblGrid>
                <a:gridCol w="1224000"/>
                <a:gridCol w="1008720"/>
                <a:gridCol w="941400"/>
                <a:gridCol w="5609880"/>
              </a:tblGrid>
              <a:tr h="608400">
                <a:tc>
                  <a:txBody>
                    <a:bodyPr anchor="ctr"/>
                    <a:p>
                      <a:pPr algn="ctr">
                        <a:lnSpc>
                          <a:spcPct val="100000"/>
                        </a:lnSpc>
                      </a:pPr>
                      <a:r>
                        <a:rPr b="1" lang="tr-TR" sz="1300" spc="-1" strike="noStrike">
                          <a:solidFill>
                            <a:srgbClr val="000000"/>
                          </a:solidFill>
                          <a:uFill>
                            <a:solidFill>
                              <a:srgbClr val="ffffff"/>
                            </a:solidFill>
                          </a:uFill>
                          <a:latin typeface="Calibri"/>
                        </a:rPr>
                        <a:t>e-Belge</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xBody>
                    <a:bodyPr anchor="ctr"/>
                    <a:p>
                      <a:pPr algn="ctr">
                        <a:lnSpc>
                          <a:spcPct val="100000"/>
                        </a:lnSpc>
                      </a:pPr>
                      <a:r>
                        <a:rPr b="1" lang="tr-TR" sz="1300" spc="-1" strike="noStrike">
                          <a:solidFill>
                            <a:srgbClr val="000000"/>
                          </a:solidFill>
                          <a:uFill>
                            <a:solidFill>
                              <a:srgbClr val="ffffff"/>
                            </a:solidFill>
                          </a:uFill>
                          <a:latin typeface="Calibri"/>
                        </a:rPr>
                        <a:t>Zorunlu</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xBody>
                    <a:bodyPr anchor="ctr"/>
                    <a:p>
                      <a:pPr algn="ctr">
                        <a:lnSpc>
                          <a:spcPct val="100000"/>
                        </a:lnSpc>
                      </a:pPr>
                      <a:r>
                        <a:rPr b="1" lang="tr-TR" sz="1300" spc="-1" strike="noStrike">
                          <a:solidFill>
                            <a:srgbClr val="000000"/>
                          </a:solidFill>
                          <a:uFill>
                            <a:solidFill>
                              <a:srgbClr val="ffffff"/>
                            </a:solidFill>
                          </a:uFill>
                          <a:latin typeface="Calibri"/>
                        </a:rPr>
                        <a:t>İhtiyari</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c>
                  <a:txBody>
                    <a:bodyPr anchor="ctr"/>
                    <a:p>
                      <a:pPr algn="ctr">
                        <a:lnSpc>
                          <a:spcPct val="100000"/>
                        </a:lnSpc>
                      </a:pPr>
                      <a:r>
                        <a:rPr b="1" lang="tr-TR" sz="1300" spc="-1" strike="noStrike">
                          <a:solidFill>
                            <a:srgbClr val="000000"/>
                          </a:solidFill>
                          <a:uFill>
                            <a:solidFill>
                              <a:srgbClr val="ffffff"/>
                            </a:solidFill>
                          </a:uFill>
                          <a:latin typeface="Calibri"/>
                        </a:rPr>
                        <a:t>Kapsam</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e9ecf3"/>
                    </a:solidFill>
                  </a:tcPr>
                </a:tc>
              </a:tr>
              <a:tr h="3733200">
                <a:tc>
                  <a:txBody>
                    <a:bodyPr anchor="ctr"/>
                    <a:p>
                      <a:pPr>
                        <a:lnSpc>
                          <a:spcPct val="100000"/>
                        </a:lnSpc>
                      </a:pPr>
                      <a:r>
                        <a:rPr b="1" lang="tr-TR" sz="1300" spc="-1" strike="noStrike">
                          <a:solidFill>
                            <a:srgbClr val="000000"/>
                          </a:solidFill>
                          <a:uFill>
                            <a:solidFill>
                              <a:srgbClr val="ffffff"/>
                            </a:solidFill>
                          </a:uFill>
                          <a:latin typeface="Calibri"/>
                        </a:rPr>
                        <a:t>e-İrsaliye</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xBody>
                    <a:bodyPr anchor="ctr"/>
                    <a:p>
                      <a:pPr algn="ctr">
                        <a:lnSpc>
                          <a:spcPct val="100000"/>
                        </a:lnSpc>
                      </a:pPr>
                      <a:r>
                        <a:rPr b="0" lang="tr-TR" sz="1300" spc="-1" strike="noStrike">
                          <a:solidFill>
                            <a:srgbClr val="000000"/>
                          </a:solidFill>
                          <a:uFill>
                            <a:solidFill>
                              <a:srgbClr val="ffffff"/>
                            </a:solidFill>
                          </a:uFill>
                          <a:latin typeface="Calibri"/>
                        </a:rPr>
                        <a:t>√</a:t>
                      </a:r>
                      <a:endParaRPr b="0" lang="tr-TR" sz="13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c>
                  <a:txBody>
                    <a:bodyPr anchor="ctr"/>
                    <a:p>
                      <a:pPr marL="174600" indent="-174240">
                        <a:lnSpc>
                          <a:spcPct val="100000"/>
                        </a:lnSpc>
                        <a:buClr>
                          <a:srgbClr val="000000"/>
                        </a:buClr>
                        <a:buFont typeface="StarSymbol"/>
                        <a:buChar char="-"/>
                      </a:pPr>
                      <a:r>
                        <a:rPr b="0" lang="tr-TR" sz="1200" spc="-1" strike="noStrike">
                          <a:solidFill>
                            <a:srgbClr val="000000"/>
                          </a:solidFill>
                          <a:uFill>
                            <a:solidFill>
                              <a:srgbClr val="ffffff"/>
                            </a:solidFill>
                          </a:uFill>
                          <a:latin typeface="Calibri"/>
                        </a:rPr>
                        <a:t>ÖTVK (I) sayılı listedeki malların imali, ithali, teslimi  vb.  faaliyetleri  nedeniyle EPDK'ndan (bayilik dahil) lisans alanlar</a:t>
                      </a:r>
                      <a:endParaRPr b="0" lang="tr-TR" sz="1200" spc="-1" strike="noStrike">
                        <a:solidFill>
                          <a:srgbClr val="000000"/>
                        </a:solidFill>
                        <a:uFill>
                          <a:solidFill>
                            <a:srgbClr val="ffffff"/>
                          </a:solidFill>
                        </a:uFill>
                        <a:latin typeface="Arial"/>
                      </a:endParaRPr>
                    </a:p>
                    <a:p>
                      <a:pPr marL="174600" indent="-174240">
                        <a:lnSpc>
                          <a:spcPct val="100000"/>
                        </a:lnSpc>
                        <a:buClr>
                          <a:srgbClr val="000000"/>
                        </a:buClr>
                        <a:buFont typeface="StarSymbol"/>
                        <a:buChar char="-"/>
                      </a:pPr>
                      <a:r>
                        <a:rPr b="0" lang="tr-TR" sz="1200" spc="-1" strike="noStrike">
                          <a:solidFill>
                            <a:srgbClr val="000000"/>
                          </a:solidFill>
                          <a:uFill>
                            <a:solidFill>
                              <a:srgbClr val="ffffff"/>
                            </a:solidFill>
                          </a:uFill>
                          <a:latin typeface="Calibri"/>
                        </a:rPr>
                        <a:t>ÖTVK (III) sayılı listedeki malların imal, inşa, ithalini ve ana bayi/distribütör şeklinde pazarlamasını gerçekleştirenler</a:t>
                      </a:r>
                      <a:endParaRPr b="0" lang="tr-TR" sz="1200" spc="-1" strike="noStrike">
                        <a:solidFill>
                          <a:srgbClr val="000000"/>
                        </a:solidFill>
                        <a:uFill>
                          <a:solidFill>
                            <a:srgbClr val="ffffff"/>
                          </a:solidFill>
                        </a:uFill>
                        <a:latin typeface="Arial"/>
                      </a:endParaRPr>
                    </a:p>
                    <a:p>
                      <a:pPr marL="174600" indent="-174240">
                        <a:lnSpc>
                          <a:spcPct val="100000"/>
                        </a:lnSpc>
                        <a:buClr>
                          <a:srgbClr val="000000"/>
                        </a:buClr>
                        <a:buFont typeface="StarSymbol"/>
                        <a:buChar char="-"/>
                      </a:pPr>
                      <a:r>
                        <a:rPr b="0" lang="tr-TR" sz="1200" spc="-1" strike="noStrike">
                          <a:solidFill>
                            <a:srgbClr val="000000"/>
                          </a:solidFill>
                          <a:uFill>
                            <a:solidFill>
                              <a:srgbClr val="ffffff"/>
                            </a:solidFill>
                          </a:uFill>
                          <a:latin typeface="Calibri"/>
                        </a:rPr>
                        <a:t>Maden Kanunu kapsamında düzenlenen işletme ruhsatı/sertifikası sahipleri ile sözleşmeye istinaden maden üretim faaliyetinde bulunanlar</a:t>
                      </a:r>
                      <a:endParaRPr b="0" lang="tr-TR" sz="1200" spc="-1" strike="noStrike">
                        <a:solidFill>
                          <a:srgbClr val="000000"/>
                        </a:solidFill>
                        <a:uFill>
                          <a:solidFill>
                            <a:srgbClr val="ffffff"/>
                          </a:solidFill>
                        </a:uFill>
                        <a:latin typeface="Arial"/>
                      </a:endParaRPr>
                    </a:p>
                    <a:p>
                      <a:pPr marL="174600" indent="-174240">
                        <a:lnSpc>
                          <a:spcPct val="100000"/>
                        </a:lnSpc>
                        <a:buClr>
                          <a:srgbClr val="000000"/>
                        </a:buClr>
                        <a:buFont typeface="StarSymbol"/>
                        <a:buChar char="-"/>
                      </a:pPr>
                      <a:r>
                        <a:rPr b="0" lang="tr-TR" sz="1200" spc="-1" strike="noStrike">
                          <a:solidFill>
                            <a:srgbClr val="000000"/>
                          </a:solidFill>
                          <a:uFill>
                            <a:solidFill>
                              <a:srgbClr val="ffffff"/>
                            </a:solidFill>
                          </a:uFill>
                          <a:latin typeface="Calibri"/>
                        </a:rPr>
                        <a:t>Şeker imal edenler</a:t>
                      </a:r>
                      <a:endParaRPr b="0" lang="tr-TR" sz="1200" spc="-1" strike="noStrike">
                        <a:solidFill>
                          <a:srgbClr val="000000"/>
                        </a:solidFill>
                        <a:uFill>
                          <a:solidFill>
                            <a:srgbClr val="ffffff"/>
                          </a:solidFill>
                        </a:uFill>
                        <a:latin typeface="Arial"/>
                      </a:endParaRPr>
                    </a:p>
                    <a:p>
                      <a:pPr marL="174600" indent="-174240">
                        <a:lnSpc>
                          <a:spcPct val="100000"/>
                        </a:lnSpc>
                        <a:buClr>
                          <a:srgbClr val="000000"/>
                        </a:buClr>
                        <a:buFont typeface="StarSymbol"/>
                        <a:buChar char="-"/>
                      </a:pPr>
                      <a:r>
                        <a:rPr b="0" lang="tr-TR" sz="1200" spc="-1" strike="noStrike">
                          <a:solidFill>
                            <a:srgbClr val="000000"/>
                          </a:solidFill>
                          <a:uFill>
                            <a:solidFill>
                              <a:srgbClr val="ffffff"/>
                            </a:solidFill>
                          </a:uFill>
                          <a:latin typeface="Calibri"/>
                        </a:rPr>
                        <a:t>e-Fatura uygulamasına kayıtlı olan mükelleflerden demir ve çelik (GTİP 72) ile demir veya çelikten eşyaların (GTİP 73) imali, ithali veya ihraç edenler</a:t>
                      </a:r>
                      <a:endParaRPr b="0" lang="tr-TR" sz="1200" spc="-1" strike="noStrike">
                        <a:solidFill>
                          <a:srgbClr val="000000"/>
                        </a:solidFill>
                        <a:uFill>
                          <a:solidFill>
                            <a:srgbClr val="ffffff"/>
                          </a:solidFill>
                        </a:uFill>
                        <a:latin typeface="Arial"/>
                      </a:endParaRPr>
                    </a:p>
                    <a:p>
                      <a:pPr marL="174600" indent="-174240">
                        <a:lnSpc>
                          <a:spcPct val="100000"/>
                        </a:lnSpc>
                        <a:buClr>
                          <a:srgbClr val="000000"/>
                        </a:buClr>
                        <a:buFont typeface="StarSymbol"/>
                        <a:buChar char="-"/>
                      </a:pPr>
                      <a:r>
                        <a:rPr b="0" lang="tr-TR" sz="1200" spc="-1" strike="noStrike">
                          <a:solidFill>
                            <a:srgbClr val="000000"/>
                          </a:solidFill>
                          <a:uFill>
                            <a:solidFill>
                              <a:srgbClr val="ffffff"/>
                            </a:solidFill>
                          </a:uFill>
                          <a:latin typeface="Calibri"/>
                        </a:rPr>
                        <a:t>Gübre Takip Sistemine kayıtlı olanlar</a:t>
                      </a:r>
                      <a:endParaRPr b="0" lang="tr-TR" sz="1200" spc="-1" strike="noStrike">
                        <a:solidFill>
                          <a:srgbClr val="000000"/>
                        </a:solidFill>
                        <a:uFill>
                          <a:solidFill>
                            <a:srgbClr val="ffffff"/>
                          </a:solidFill>
                        </a:uFill>
                        <a:latin typeface="Arial"/>
                      </a:endParaRPr>
                    </a:p>
                    <a:p>
                      <a:pPr marL="174600" indent="-174240">
                        <a:lnSpc>
                          <a:spcPct val="100000"/>
                        </a:lnSpc>
                        <a:buClr>
                          <a:srgbClr val="000000"/>
                        </a:buClr>
                        <a:buFont typeface="StarSymbol"/>
                        <a:buChar char="-"/>
                      </a:pPr>
                      <a:r>
                        <a:rPr b="0" lang="tr-TR" sz="1200" spc="-1" strike="noStrike">
                          <a:solidFill>
                            <a:srgbClr val="000000"/>
                          </a:solidFill>
                          <a:uFill>
                            <a:solidFill>
                              <a:srgbClr val="ffffff"/>
                            </a:solidFill>
                          </a:uFill>
                          <a:latin typeface="Calibri"/>
                        </a:rPr>
                        <a:t>e-Fatura uygulamasına kayıtlı olan ve 2018 veya müteakip hesap dönemleri brüt satış hasılatı 25 Milyon TL ve üzeri olanlar</a:t>
                      </a:r>
                      <a:endParaRPr b="0" lang="tr-TR" sz="1200" spc="-1" strike="noStrike">
                        <a:solidFill>
                          <a:srgbClr val="000000"/>
                        </a:solidFill>
                        <a:uFill>
                          <a:solidFill>
                            <a:srgbClr val="ffffff"/>
                          </a:solidFill>
                        </a:uFill>
                        <a:latin typeface="Arial"/>
                      </a:endParaRPr>
                    </a:p>
                    <a:p>
                      <a:pPr marL="174600" indent="-174240">
                        <a:lnSpc>
                          <a:spcPct val="100000"/>
                        </a:lnSpc>
                        <a:buClr>
                          <a:srgbClr val="000000"/>
                        </a:buClr>
                        <a:buFont typeface="StarSymbol"/>
                        <a:buChar char="-"/>
                      </a:pPr>
                      <a:r>
                        <a:rPr b="0" lang="tr-TR" sz="1200" spc="-1" strike="noStrike">
                          <a:solidFill>
                            <a:srgbClr val="000000"/>
                          </a:solidFill>
                          <a:uFill>
                            <a:solidFill>
                              <a:srgbClr val="ffffff"/>
                            </a:solidFill>
                          </a:uFill>
                          <a:latin typeface="Calibri"/>
                        </a:rPr>
                        <a:t>Komisyoncu veya tüccar olarak sebze ve meyve ticaretiyle iştigal edenler</a:t>
                      </a:r>
                      <a:endParaRPr b="0" lang="tr-TR" sz="1200" spc="-1" strike="noStrike">
                        <a:solidFill>
                          <a:srgbClr val="000000"/>
                        </a:solidFill>
                        <a:uFill>
                          <a:solidFill>
                            <a:srgbClr val="ffffff"/>
                          </a:solidFill>
                        </a:uFill>
                        <a:latin typeface="Arial"/>
                      </a:endParaRPr>
                    </a:p>
                    <a:p>
                      <a:pPr marL="174600" indent="-174240">
                        <a:lnSpc>
                          <a:spcPct val="100000"/>
                        </a:lnSpc>
                        <a:buClr>
                          <a:srgbClr val="000000"/>
                        </a:buClr>
                        <a:buFont typeface="StarSymbol"/>
                        <a:buChar char="-"/>
                      </a:pPr>
                      <a:r>
                        <a:rPr b="0" lang="tr-TR" sz="1200" spc="-1" strike="noStrike">
                          <a:solidFill>
                            <a:srgbClr val="000000"/>
                          </a:solidFill>
                          <a:uFill>
                            <a:solidFill>
                              <a:srgbClr val="ffffff"/>
                            </a:solidFill>
                          </a:uFill>
                          <a:latin typeface="Calibri"/>
                        </a:rPr>
                        <a:t>Analiz/inceleme neticesinde riskli ya da vergiye uyum düzeyi düşük olduğu tespit edilenler</a:t>
                      </a:r>
                      <a:endParaRPr b="0" lang="tr-TR" sz="1200" spc="-1" strike="noStrike">
                        <a:solidFill>
                          <a:srgbClr val="000000"/>
                        </a:solidFill>
                        <a:uFill>
                          <a:solidFill>
                            <a:srgbClr val="ffffff"/>
                          </a:solidFill>
                        </a:uFill>
                        <a:latin typeface="Arial"/>
                      </a:endParaRPr>
                    </a:p>
                  </a:txBody>
                  <a:tcPr marL="91440" marR="91440">
                    <a:lnL w="12240">
                      <a:solidFill>
                        <a:srgbClr val="4f81bd"/>
                      </a:solidFill>
                    </a:lnL>
                    <a:lnR w="12240">
                      <a:solidFill>
                        <a:srgbClr val="4f81bd"/>
                      </a:solidFill>
                    </a:lnR>
                    <a:lnT w="12240">
                      <a:solidFill>
                        <a:srgbClr val="4f81bd"/>
                      </a:solidFill>
                    </a:lnT>
                    <a:lnB w="12240">
                      <a:solidFill>
                        <a:srgbClr val="4f81bd"/>
                      </a:solidFill>
                    </a:lnB>
                    <a:solidFill>
                      <a:srgbClr val="d0d8e7"/>
                    </a:solidFill>
                  </a:tcPr>
                </a:tc>
              </a:tr>
            </a:tbl>
          </a:graphicData>
        </a:graphic>
      </p:graphicFrame>
    </p:spTree>
  </p:cSld>
  <p:transition spd="slow">
    <p:push dir="r"/>
  </p:transition>
</p:sld>
</file>

<file path=ppt/slides/slide9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1"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e-Defter Uygulaması (Geçiş süreci)</a:t>
            </a:r>
            <a:endParaRPr b="0" lang="en-US" sz="3200" spc="-1" strike="noStrike">
              <a:solidFill>
                <a:srgbClr val="000000"/>
              </a:solidFill>
              <a:uFill>
                <a:solidFill>
                  <a:srgbClr val="ffffff"/>
                </a:solidFill>
              </a:uFill>
              <a:latin typeface="Calibri"/>
            </a:endParaRPr>
          </a:p>
        </p:txBody>
      </p:sp>
      <p:sp>
        <p:nvSpPr>
          <p:cNvPr id="282"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e-Fatura uygulamasına geçiş zorunluluğu bulunan mükellefler,    </a:t>
            </a:r>
            <a:r>
              <a:rPr b="1" lang="en-US" sz="2200" spc="-1" strike="noStrike">
                <a:solidFill>
                  <a:srgbClr val="376092"/>
                </a:solidFill>
                <a:uFill>
                  <a:solidFill>
                    <a:srgbClr val="ffffff"/>
                  </a:solidFill>
                </a:uFill>
                <a:latin typeface="Cambria"/>
              </a:rPr>
              <a:t>e-Fatura uygulamasına geçiş süresi içinde</a:t>
            </a:r>
            <a:r>
              <a:rPr b="1" lang="en-US" sz="2200" spc="-1" strike="noStrike">
                <a:solidFill>
                  <a:srgbClr val="595959"/>
                </a:solidFill>
                <a:uFill>
                  <a:solidFill>
                    <a:srgbClr val="ffffff"/>
                  </a:solidFill>
                </a:uFill>
                <a:latin typeface="Cambria"/>
              </a:rPr>
              <a:t> </a:t>
            </a:r>
            <a:r>
              <a:rPr b="0" i="1" lang="en-US" sz="2200" spc="-1" strike="noStrike">
                <a:solidFill>
                  <a:srgbClr val="595959"/>
                </a:solidFill>
                <a:uFill>
                  <a:solidFill>
                    <a:srgbClr val="ffffff"/>
                  </a:solidFill>
                </a:uFill>
                <a:latin typeface="Cambria"/>
              </a:rPr>
              <a:t>(e-Fatura uygulamasına yıl içinde zorunlu olarak geçen mükellefler bakımından izleyen yılın başından itibaren).</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Tebliğin yayım tarihi itibarıyla Türk Ticaret Kanununun 397 nci maddesinin dördüncü fıkrası uyarınca bağımsız denetime tabi olan şirketler </a:t>
            </a:r>
            <a:r>
              <a:rPr b="1" lang="en-US" sz="2200" spc="-1" strike="noStrike">
                <a:solidFill>
                  <a:srgbClr val="376092"/>
                </a:solidFill>
                <a:uFill>
                  <a:solidFill>
                    <a:srgbClr val="ffffff"/>
                  </a:solidFill>
                </a:uFill>
                <a:latin typeface="Cambria"/>
              </a:rPr>
              <a:t>1/1/2020</a:t>
            </a:r>
            <a:r>
              <a:rPr b="0" lang="en-US" sz="2200" spc="-1" strike="noStrike">
                <a:solidFill>
                  <a:srgbClr val="595959"/>
                </a:solidFill>
                <a:uFill>
                  <a:solidFill>
                    <a:srgbClr val="ffffff"/>
                  </a:solidFill>
                </a:uFill>
                <a:latin typeface="Cambria"/>
              </a:rPr>
              <a:t> tarihinden itibaren, 2020 ve müteakip yıllarda bağımsız denetime tabi olma şartlarını sağlayan mükellefler ise </a:t>
            </a:r>
            <a:r>
              <a:rPr b="1" lang="en-US" sz="2200" spc="-1" strike="noStrike">
                <a:solidFill>
                  <a:srgbClr val="376092"/>
                </a:solidFill>
                <a:uFill>
                  <a:solidFill>
                    <a:srgbClr val="ffffff"/>
                  </a:solidFill>
                </a:uFill>
                <a:latin typeface="Cambria"/>
              </a:rPr>
              <a:t>şartların sağlandığı yılı takip eden yılın başından itibaren</a:t>
            </a:r>
            <a:r>
              <a:rPr b="0" lang="en-US" sz="2200" spc="-1" strike="noStrike">
                <a:solidFill>
                  <a:srgbClr val="376092"/>
                </a:solidFill>
                <a:uFill>
                  <a:solidFill>
                    <a:srgbClr val="ffffff"/>
                  </a:solidFill>
                </a:uFill>
                <a:latin typeface="Cambria"/>
              </a:rPr>
              <a:t>. </a:t>
            </a:r>
            <a:endParaRPr b="0" lang="en-US" sz="2200" spc="-1" strike="noStrike">
              <a:solidFill>
                <a:srgbClr val="000000"/>
              </a:solidFill>
              <a:uFill>
                <a:solidFill>
                  <a:srgbClr val="ffffff"/>
                </a:solidFill>
              </a:uFill>
              <a:latin typeface="Calibri"/>
            </a:endParaRPr>
          </a:p>
          <a:p>
            <a:pPr>
              <a:lnSpc>
                <a:spcPct val="100000"/>
              </a:lnSpc>
              <a:spcBef>
                <a:spcPts val="439"/>
              </a:spcBef>
            </a:pPr>
            <a:endParaRPr b="0" lang="en-US" sz="2200" spc="-1" strike="noStrike">
              <a:solidFill>
                <a:srgbClr val="000000"/>
              </a:solidFill>
              <a:uFill>
                <a:solidFill>
                  <a:srgbClr val="ffffff"/>
                </a:solidFill>
              </a:uFill>
              <a:latin typeface="Calibri"/>
            </a:endParaRPr>
          </a:p>
        </p:txBody>
      </p:sp>
    </p:spTree>
  </p:cSld>
  <p:transition spd="slow">
    <p:push dir="l"/>
  </p:transition>
</p:sld>
</file>

<file path=ppt/slides/slide9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3"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e-Defter Uygulaması (Uygulama)</a:t>
            </a:r>
            <a:endParaRPr b="0" lang="en-US" sz="3200" spc="-1" strike="noStrike">
              <a:solidFill>
                <a:srgbClr val="000000"/>
              </a:solidFill>
              <a:uFill>
                <a:solidFill>
                  <a:srgbClr val="ffffff"/>
                </a:solidFill>
              </a:uFill>
              <a:latin typeface="Calibri"/>
            </a:endParaRPr>
          </a:p>
        </p:txBody>
      </p:sp>
      <p:sp>
        <p:nvSpPr>
          <p:cNvPr id="284"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Defterlerini elektronik ortamda oluşturacak, kaydedecek, muhafaza ve ibraz edecek gerçek ve tüzel kişi mükelleflerin, e-Defterin tutulması, kaydedilmesi, onaylanması, saklanması ve ibrazında kullanacakları yazılımın </a:t>
            </a:r>
            <a:r>
              <a:rPr b="1" lang="en-US" sz="2200" spc="-1" strike="noStrike">
                <a:solidFill>
                  <a:srgbClr val="376092"/>
                </a:solidFill>
                <a:uFill>
                  <a:solidFill>
                    <a:srgbClr val="ffffff"/>
                  </a:solidFill>
                </a:uFill>
                <a:latin typeface="Cambria"/>
              </a:rPr>
              <a:t>Başkanlıktan uyumluluk onayı almış bir yazılım </a:t>
            </a:r>
            <a:r>
              <a:rPr b="0" lang="en-US" sz="2200" spc="-1" strike="noStrike">
                <a:solidFill>
                  <a:srgbClr val="595959"/>
                </a:solidFill>
                <a:uFill>
                  <a:solidFill>
                    <a:srgbClr val="ffffff"/>
                  </a:solidFill>
                </a:uFill>
                <a:latin typeface="Cambria"/>
              </a:rPr>
              <a:t>olması gerekmektedir.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e-Defter uygulamasına dâhil olanlar, edefter.gov.tr adresinde duyurulan format ve standartlara uygun olarak </a:t>
            </a:r>
            <a:r>
              <a:rPr b="1" lang="en-US" sz="2200" spc="-1" strike="noStrike">
                <a:solidFill>
                  <a:srgbClr val="376092"/>
                </a:solidFill>
                <a:uFill>
                  <a:solidFill>
                    <a:srgbClr val="ffffff"/>
                  </a:solidFill>
                </a:uFill>
                <a:latin typeface="Cambria"/>
              </a:rPr>
              <a:t>aylık dönemler itibarıyla              e-Defterlerini oluşturmaya ve saklamaya </a:t>
            </a:r>
            <a:r>
              <a:rPr b="0" lang="en-US" sz="2200" spc="-1" strike="noStrike">
                <a:solidFill>
                  <a:srgbClr val="595959"/>
                </a:solidFill>
                <a:uFill>
                  <a:solidFill>
                    <a:srgbClr val="ffffff"/>
                  </a:solidFill>
                </a:uFill>
                <a:latin typeface="Cambria"/>
              </a:rPr>
              <a:t>başlayacaklardır. </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e-Defter uygulamasına dahil olan mükellefler dahil oldukları aydan itibaren söz konusu defterlerini kâğıt ortamında tutamazlar. Bu mükelleflerin </a:t>
            </a:r>
            <a:r>
              <a:rPr b="1" lang="en-US" sz="2200" spc="-1" strike="noStrike">
                <a:solidFill>
                  <a:srgbClr val="376092"/>
                </a:solidFill>
                <a:uFill>
                  <a:solidFill>
                    <a:srgbClr val="ffffff"/>
                  </a:solidFill>
                </a:uFill>
                <a:latin typeface="Cambria"/>
              </a:rPr>
              <a:t>kağıt ortamda tuttukları defterler hiç tutulmamış sayılır</a:t>
            </a:r>
            <a:r>
              <a:rPr b="0" lang="en-US" sz="2200" spc="-1" strike="noStrike">
                <a:solidFill>
                  <a:srgbClr val="376092"/>
                </a:solidFill>
                <a:uFill>
                  <a:solidFill>
                    <a:srgbClr val="ffffff"/>
                  </a:solidFill>
                </a:uFill>
                <a:latin typeface="Cambria"/>
              </a:rPr>
              <a:t>.</a:t>
            </a:r>
            <a:endParaRPr b="0" lang="en-US" sz="2200" spc="-1" strike="noStrike">
              <a:solidFill>
                <a:srgbClr val="000000"/>
              </a:solidFill>
              <a:uFill>
                <a:solidFill>
                  <a:srgbClr val="ffffff"/>
                </a:solidFill>
              </a:uFill>
              <a:latin typeface="Calibri"/>
            </a:endParaRPr>
          </a:p>
        </p:txBody>
      </p:sp>
    </p:spTree>
  </p:cSld>
  <p:transition spd="slow">
    <p:push dir="l"/>
  </p:transition>
</p:sld>
</file>

<file path=ppt/slides/slide9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5"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e-Defter Uygulaması (Uygulama)</a:t>
            </a:r>
            <a:endParaRPr b="0" lang="en-US" sz="3200" spc="-1" strike="noStrike">
              <a:solidFill>
                <a:srgbClr val="000000"/>
              </a:solidFill>
              <a:uFill>
                <a:solidFill>
                  <a:srgbClr val="ffffff"/>
                </a:solidFill>
              </a:uFill>
              <a:latin typeface="Calibri"/>
            </a:endParaRPr>
          </a:p>
        </p:txBody>
      </p:sp>
      <p:sp>
        <p:nvSpPr>
          <p:cNvPr id="286"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e-Defter tutma sürecinde hesap döneminin </a:t>
            </a:r>
            <a:r>
              <a:rPr b="1" lang="en-US" sz="2200" spc="-1" strike="noStrike">
                <a:solidFill>
                  <a:srgbClr val="376092"/>
                </a:solidFill>
                <a:uFill>
                  <a:solidFill>
                    <a:srgbClr val="ffffff"/>
                  </a:solidFill>
                </a:uFill>
                <a:latin typeface="Cambria"/>
              </a:rPr>
              <a:t>ilk ayına ait beratın alınması açılış onayı, son ayına ait beratın alınması kapanış onayı</a:t>
            </a:r>
            <a:r>
              <a:rPr b="0" lang="en-US" sz="2200" spc="-1" strike="noStrike">
                <a:solidFill>
                  <a:srgbClr val="595959"/>
                </a:solidFill>
                <a:uFill>
                  <a:solidFill>
                    <a:srgbClr val="ffffff"/>
                  </a:solidFill>
                </a:uFill>
                <a:latin typeface="Cambria"/>
              </a:rPr>
              <a:t>, diğer aylara ait beratların alınması ise </a:t>
            </a:r>
            <a:r>
              <a:rPr b="1" lang="en-US" sz="2200" spc="-1" strike="noStrike">
                <a:solidFill>
                  <a:srgbClr val="376092"/>
                </a:solidFill>
                <a:uFill>
                  <a:solidFill>
                    <a:srgbClr val="ffffff"/>
                  </a:solidFill>
                </a:uFill>
                <a:latin typeface="Cambria"/>
              </a:rPr>
              <a:t>ilgili aylara ait defterlerin noter onayı </a:t>
            </a:r>
            <a:r>
              <a:rPr b="0" lang="en-US" sz="2200" spc="-1" strike="noStrike">
                <a:solidFill>
                  <a:srgbClr val="595959"/>
                </a:solidFill>
                <a:uFill>
                  <a:solidFill>
                    <a:srgbClr val="ffffff"/>
                  </a:solidFill>
                </a:uFill>
                <a:latin typeface="Cambria"/>
              </a:rPr>
              <a:t>yerine geçer.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Uygulamadan yararlananlar aylık dönemler halinde oluşturacakları e-Defter ve berat dosyalarını, aşağıda belirtilen sürelerde </a:t>
            </a:r>
            <a:r>
              <a:rPr b="1" lang="en-US" sz="2200" spc="-1" strike="noStrike">
                <a:solidFill>
                  <a:srgbClr val="376092"/>
                </a:solidFill>
                <a:uFill>
                  <a:solidFill>
                    <a:srgbClr val="ffffff"/>
                  </a:solidFill>
                </a:uFill>
                <a:latin typeface="Cambria"/>
              </a:rPr>
              <a:t>oluşturmak, NES veya Mali Mühürle zaman damgalı imzalamak/onaylamak ve berat dosyaları e-Defter uygulamasına yüklemek</a:t>
            </a:r>
            <a:r>
              <a:rPr b="0" lang="en-US" sz="2200" spc="-1" strike="noStrike">
                <a:solidFill>
                  <a:srgbClr val="376092"/>
                </a:solidFill>
                <a:uFill>
                  <a:solidFill>
                    <a:srgbClr val="ffffff"/>
                  </a:solidFill>
                </a:uFill>
                <a:latin typeface="Cambria"/>
              </a:rPr>
              <a:t> </a:t>
            </a:r>
            <a:r>
              <a:rPr b="0" lang="en-US" sz="2200" spc="-1" strike="noStrike">
                <a:solidFill>
                  <a:srgbClr val="595959"/>
                </a:solidFill>
                <a:uFill>
                  <a:solidFill>
                    <a:srgbClr val="ffffff"/>
                  </a:solidFill>
                </a:uFill>
                <a:latin typeface="Cambria"/>
              </a:rPr>
              <a:t>suretiyle Başkanlıkça onaylı halini almak zorundadırlar: </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lvl="1" marL="743040" indent="-28548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Defter ve berat dosyalarının </a:t>
            </a:r>
            <a:r>
              <a:rPr b="1" lang="en-US" sz="2200" spc="-1" strike="noStrike">
                <a:solidFill>
                  <a:srgbClr val="376092"/>
                </a:solidFill>
                <a:uFill>
                  <a:solidFill>
                    <a:srgbClr val="ffffff"/>
                  </a:solidFill>
                </a:uFill>
                <a:latin typeface="Cambria"/>
              </a:rPr>
              <a:t>ilgili olduğu ayı takip eden üçüncü ayın son gününe kadar</a:t>
            </a:r>
            <a:r>
              <a:rPr b="0" lang="en-US" sz="2200" spc="-1" strike="noStrike">
                <a:solidFill>
                  <a:srgbClr val="595959"/>
                </a:solidFill>
                <a:uFill>
                  <a:solidFill>
                    <a:srgbClr val="ffffff"/>
                  </a:solidFill>
                </a:uFill>
                <a:latin typeface="Cambria"/>
              </a:rPr>
              <a:t>,</a:t>
            </a:r>
            <a:endParaRPr b="0" lang="en-US" sz="2200" spc="-1" strike="noStrike">
              <a:solidFill>
                <a:srgbClr val="000000"/>
              </a:solidFill>
              <a:uFill>
                <a:solidFill>
                  <a:srgbClr val="ffffff"/>
                </a:solidFill>
              </a:uFill>
              <a:latin typeface="Calibri"/>
            </a:endParaRPr>
          </a:p>
          <a:p>
            <a:pPr lvl="1" marL="743040" indent="-285480" algn="just">
              <a:lnSpc>
                <a:spcPct val="100000"/>
              </a:lnSpc>
              <a:spcBef>
                <a:spcPts val="439"/>
              </a:spcBef>
              <a:buClr>
                <a:srgbClr val="376092"/>
              </a:buClr>
              <a:buFont typeface="Arial"/>
              <a:buChar char="–"/>
            </a:pPr>
            <a:r>
              <a:rPr b="1" lang="en-US" sz="2200" spc="-1" strike="noStrike">
                <a:solidFill>
                  <a:srgbClr val="376092"/>
                </a:solidFill>
                <a:uFill>
                  <a:solidFill>
                    <a:srgbClr val="ffffff"/>
                  </a:solidFill>
                </a:uFill>
                <a:latin typeface="Cambria"/>
              </a:rPr>
              <a:t>Hesap dönemlerinin son ayına ait </a:t>
            </a:r>
            <a:r>
              <a:rPr b="0" lang="en-US" sz="2200" spc="-1" strike="noStrike">
                <a:solidFill>
                  <a:srgbClr val="595959"/>
                </a:solidFill>
                <a:uFill>
                  <a:solidFill>
                    <a:srgbClr val="ffffff"/>
                  </a:solidFill>
                </a:uFill>
                <a:latin typeface="Cambria"/>
              </a:rPr>
              <a:t>defter ve berat dosyaları, gelir veya kurumlar vergisi </a:t>
            </a:r>
            <a:r>
              <a:rPr b="1" lang="en-US" sz="2200" spc="-1" strike="noStrike">
                <a:solidFill>
                  <a:srgbClr val="376092"/>
                </a:solidFill>
                <a:uFill>
                  <a:solidFill>
                    <a:srgbClr val="ffffff"/>
                  </a:solidFill>
                </a:uFill>
                <a:latin typeface="Cambria"/>
              </a:rPr>
              <a:t>beyannamelerinin verildiği ayın son gününe kadar</a:t>
            </a:r>
            <a:r>
              <a:rPr b="0" lang="en-US" sz="2200" spc="-1" strike="noStrike">
                <a:solidFill>
                  <a:srgbClr val="376092"/>
                </a:solidFill>
                <a:uFill>
                  <a:solidFill>
                    <a:srgbClr val="ffffff"/>
                  </a:solidFill>
                </a:uFill>
                <a:latin typeface="Cambria"/>
              </a:rPr>
              <a:t>. </a:t>
            </a:r>
            <a:endParaRPr b="0" lang="en-US" sz="2200" spc="-1" strike="noStrike">
              <a:solidFill>
                <a:srgbClr val="000000"/>
              </a:solidFill>
              <a:uFill>
                <a:solidFill>
                  <a:srgbClr val="ffffff"/>
                </a:solidFill>
              </a:uFill>
              <a:latin typeface="Calibri"/>
            </a:endParaRPr>
          </a:p>
        </p:txBody>
      </p:sp>
    </p:spTree>
  </p:cSld>
  <p:transition spd="slow">
    <p:push dir="l"/>
  </p:transition>
</p:sld>
</file>

<file path=ppt/slides/slide9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7"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e-Defter Uygulaması (Uygulama)</a:t>
            </a:r>
            <a:endParaRPr b="0" lang="en-US" sz="3200" spc="-1" strike="noStrike">
              <a:solidFill>
                <a:srgbClr val="000000"/>
              </a:solidFill>
              <a:uFill>
                <a:solidFill>
                  <a:srgbClr val="ffffff"/>
                </a:solidFill>
              </a:uFill>
              <a:latin typeface="Calibri"/>
            </a:endParaRPr>
          </a:p>
        </p:txBody>
      </p:sp>
      <p:sp>
        <p:nvSpPr>
          <p:cNvPr id="288" name="TextShape 2"/>
          <p:cNvSpPr txBox="1"/>
          <p:nvPr/>
        </p:nvSpPr>
        <p:spPr>
          <a:xfrm>
            <a:off x="448920" y="1091160"/>
            <a:ext cx="8245800" cy="3796200"/>
          </a:xfrm>
          <a:prstGeom prst="rect">
            <a:avLst/>
          </a:prstGeom>
          <a:noFill/>
          <a:ln>
            <a:noFill/>
          </a:ln>
        </p:spPr>
        <p:txBody>
          <a:bodyPr/>
          <a:p>
            <a:pPr lvl="1" marL="743040" indent="-285480" algn="just">
              <a:lnSpc>
                <a:spcPct val="100000"/>
              </a:lnSpc>
              <a:spcBef>
                <a:spcPts val="499"/>
              </a:spcBef>
              <a:buClr>
                <a:srgbClr val="376092"/>
              </a:buClr>
              <a:buFont typeface="Arial"/>
              <a:buChar char="–"/>
            </a:pPr>
            <a:r>
              <a:rPr b="1" lang="en-US" sz="2500" spc="-1" strike="noStrike">
                <a:solidFill>
                  <a:srgbClr val="376092"/>
                </a:solidFill>
                <a:uFill>
                  <a:solidFill>
                    <a:srgbClr val="ffffff"/>
                  </a:solidFill>
                </a:uFill>
                <a:latin typeface="Cambria"/>
              </a:rPr>
              <a:t>Dileyen mükellefler</a:t>
            </a:r>
            <a:r>
              <a:rPr b="0" lang="en-US" sz="2500" spc="-1" strike="noStrike">
                <a:solidFill>
                  <a:srgbClr val="595959"/>
                </a:solidFill>
                <a:uFill>
                  <a:solidFill>
                    <a:srgbClr val="ffffff"/>
                  </a:solidFill>
                </a:uFill>
                <a:latin typeface="Cambria"/>
              </a:rPr>
              <a:t>, her hesap dönemine ilişkin ilk ayda (hesap dönemi içinde işe başlayanlarda işe başlanılan ayda), tercihlerini e-Defter uygulaması aracılığıyla elektronik ortamda bildirmeleri şartıyla, </a:t>
            </a:r>
            <a:r>
              <a:rPr b="1" lang="en-US" sz="2500" spc="-1" strike="noStrike">
                <a:solidFill>
                  <a:srgbClr val="376092"/>
                </a:solidFill>
                <a:uFill>
                  <a:solidFill>
                    <a:srgbClr val="ffffff"/>
                  </a:solidFill>
                </a:uFill>
                <a:latin typeface="Cambria"/>
              </a:rPr>
              <a:t>her bir geçici vergi döneminin aylarına ait e-Defter ve berat dosyalarını her ay için ayrı ayrı olmak üzere, ilgili olduğu geçici vergi dönemine ilişkin geçici vergi beyannamesinin verileceği ayın sonuna kadar </a:t>
            </a:r>
            <a:r>
              <a:rPr b="0" i="1" lang="en-US" sz="2500" spc="-1" strike="noStrike">
                <a:solidFill>
                  <a:srgbClr val="595959"/>
                </a:solidFill>
                <a:uFill>
                  <a:solidFill>
                    <a:srgbClr val="ffffff"/>
                  </a:solidFill>
                </a:uFill>
                <a:latin typeface="Cambria"/>
              </a:rPr>
              <a:t>(son dönem geçici vergi dönemine ilişkin ayların defter ve berat dosyalarının gelir vergisi mükelleflerinde gelir vergisi beyannamesinin verileceği ayın sonuna kadar, kurumlar vergisi mükelleflerinde ise kurumlar vergisi beyannamesinin verileceği ayın sonuna kadar)</a:t>
            </a:r>
            <a:r>
              <a:rPr b="0" lang="en-US" sz="2500" spc="-1" strike="noStrike">
                <a:solidFill>
                  <a:srgbClr val="595959"/>
                </a:solidFill>
                <a:uFill>
                  <a:solidFill>
                    <a:srgbClr val="ffffff"/>
                  </a:solidFill>
                </a:uFill>
                <a:latin typeface="Cambria"/>
              </a:rPr>
              <a:t> </a:t>
            </a:r>
            <a:r>
              <a:rPr b="1" lang="en-US" sz="2500" spc="-1" strike="noStrike">
                <a:solidFill>
                  <a:srgbClr val="376092"/>
                </a:solidFill>
                <a:uFill>
                  <a:solidFill>
                    <a:srgbClr val="ffffff"/>
                  </a:solidFill>
                </a:uFill>
                <a:latin typeface="Cambria"/>
              </a:rPr>
              <a:t>oluşturma,</a:t>
            </a:r>
            <a:r>
              <a:rPr b="0" lang="en-US" sz="2500" spc="-1" strike="noStrike">
                <a:solidFill>
                  <a:srgbClr val="595959"/>
                </a:solidFill>
                <a:uFill>
                  <a:solidFill>
                    <a:srgbClr val="ffffff"/>
                  </a:solidFill>
                </a:uFill>
                <a:latin typeface="Cambria"/>
              </a:rPr>
              <a:t> NES veya Mali Mühürle imzalama/onaylama ve berat dosyalarını e-Defter uygulamasına yükleyerek </a:t>
            </a:r>
            <a:r>
              <a:rPr b="1" lang="en-US" sz="2500" spc="-1" strike="noStrike">
                <a:solidFill>
                  <a:srgbClr val="376092"/>
                </a:solidFill>
                <a:uFill>
                  <a:solidFill>
                    <a:srgbClr val="ffffff"/>
                  </a:solidFill>
                </a:uFill>
                <a:latin typeface="Cambria"/>
              </a:rPr>
              <a:t>Başkanlıkça onaylı halini alma imkânı</a:t>
            </a:r>
            <a:r>
              <a:rPr b="0" lang="en-US" sz="2500" spc="-1" strike="noStrike">
                <a:solidFill>
                  <a:srgbClr val="595959"/>
                </a:solidFill>
                <a:uFill>
                  <a:solidFill>
                    <a:srgbClr val="ffffff"/>
                  </a:solidFill>
                </a:uFill>
                <a:latin typeface="Cambria"/>
              </a:rPr>
              <a:t>ndan da yararlanabilirler</a:t>
            </a:r>
            <a:endParaRPr b="0" lang="en-US" sz="2500" spc="-1" strike="noStrike">
              <a:solidFill>
                <a:srgbClr val="000000"/>
              </a:solidFill>
              <a:uFill>
                <a:solidFill>
                  <a:srgbClr val="ffffff"/>
                </a:solidFill>
              </a:uFill>
              <a:latin typeface="Calibri"/>
            </a:endParaRPr>
          </a:p>
          <a:p>
            <a:endParaRPr b="0" lang="en-US" sz="2500" spc="-1" strike="noStrike">
              <a:solidFill>
                <a:srgbClr val="000000"/>
              </a:solidFill>
              <a:uFill>
                <a:solidFill>
                  <a:srgbClr val="ffffff"/>
                </a:solidFill>
              </a:uFill>
              <a:latin typeface="Calibri"/>
            </a:endParaRPr>
          </a:p>
          <a:p>
            <a:pPr marL="343080" indent="-342720">
              <a:lnSpc>
                <a:spcPct val="100000"/>
              </a:lnSpc>
              <a:spcBef>
                <a:spcPts val="499"/>
              </a:spcBef>
              <a:buClr>
                <a:srgbClr val="595959"/>
              </a:buClr>
              <a:buFont typeface="Arial"/>
              <a:buChar char="•"/>
            </a:pPr>
            <a:r>
              <a:rPr b="0" lang="en-US" sz="2500" spc="-1" strike="noStrike">
                <a:solidFill>
                  <a:srgbClr val="595959"/>
                </a:solidFill>
                <a:uFill>
                  <a:solidFill>
                    <a:srgbClr val="ffffff"/>
                  </a:solidFill>
                </a:uFill>
                <a:latin typeface="Cambria"/>
              </a:rPr>
              <a:t>Tercihini geçici vergi dönemi bazında yapan mükelleflerden, defter ve berat dosyalarına ilişkin işlemlerini belirtilen sürede gerçekleştirmeyenler hakkında </a:t>
            </a:r>
            <a:r>
              <a:rPr b="1" lang="en-US" sz="2500" spc="-1" strike="noStrike">
                <a:solidFill>
                  <a:srgbClr val="376092"/>
                </a:solidFill>
                <a:uFill>
                  <a:solidFill>
                    <a:srgbClr val="ffffff"/>
                  </a:solidFill>
                </a:uFill>
                <a:latin typeface="Cambria"/>
              </a:rPr>
              <a:t>cezai müeyyidelerin tayininde her bir ay ayrı ayrı dikkate alınır</a:t>
            </a:r>
            <a:r>
              <a:rPr b="0" lang="en-US" sz="2500" spc="-1" strike="noStrike">
                <a:solidFill>
                  <a:srgbClr val="595959"/>
                </a:solidFill>
                <a:uFill>
                  <a:solidFill>
                    <a:srgbClr val="ffffff"/>
                  </a:solidFill>
                </a:uFill>
                <a:latin typeface="Cambria"/>
              </a:rPr>
              <a:t>.</a:t>
            </a:r>
            <a:endParaRPr b="0" lang="en-US" sz="2500" spc="-1" strike="noStrike">
              <a:solidFill>
                <a:srgbClr val="000000"/>
              </a:solidFill>
              <a:uFill>
                <a:solidFill>
                  <a:srgbClr val="ffffff"/>
                </a:solidFill>
              </a:uFill>
              <a:latin typeface="Calibri"/>
            </a:endParaRPr>
          </a:p>
        </p:txBody>
      </p:sp>
    </p:spTree>
  </p:cSld>
  <p:transition spd="slow">
    <p:push dir="l"/>
  </p:transition>
</p:sld>
</file>

<file path=ppt/slides/slide9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9"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e-Defter Uygulaması (Uygulama)</a:t>
            </a:r>
            <a:endParaRPr b="0" lang="en-US" sz="3200" spc="-1" strike="noStrike">
              <a:solidFill>
                <a:srgbClr val="000000"/>
              </a:solidFill>
              <a:uFill>
                <a:solidFill>
                  <a:srgbClr val="ffffff"/>
                </a:solidFill>
              </a:uFill>
              <a:latin typeface="Calibri"/>
            </a:endParaRPr>
          </a:p>
        </p:txBody>
      </p:sp>
      <p:sp>
        <p:nvSpPr>
          <p:cNvPr id="290"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e-Defter ve berat dosyalarının mükelleflerin kendilerine ait NES veya Mali Mühür ile imzalanması esas olmakla birlikte, mükellefler tarafından </a:t>
            </a:r>
            <a:r>
              <a:rPr b="1" lang="en-US" sz="2200" spc="-1" strike="noStrike">
                <a:solidFill>
                  <a:srgbClr val="376092"/>
                </a:solidFill>
                <a:uFill>
                  <a:solidFill>
                    <a:srgbClr val="ffffff"/>
                  </a:solidFill>
                </a:uFill>
                <a:latin typeface="Cambria"/>
              </a:rPr>
              <a:t>noterde tanzim olunan özel vekaletnamede veya Başkanlık tarafından belirlenen usullere göre oluşturulan elektronik imzalı muvafakatname</a:t>
            </a:r>
            <a:r>
              <a:rPr b="0" lang="en-US" sz="2200" spc="-1" strike="noStrike">
                <a:solidFill>
                  <a:srgbClr val="595959"/>
                </a:solidFill>
                <a:uFill>
                  <a:solidFill>
                    <a:srgbClr val="ffffff"/>
                  </a:solidFill>
                </a:uFill>
                <a:latin typeface="Cambria"/>
              </a:rPr>
              <a:t>de belirtilmesi kaydıyla; Başkanlıktan bu hususta izin alan </a:t>
            </a:r>
            <a:r>
              <a:rPr b="1" lang="en-US" sz="2200" spc="-1" strike="noStrike">
                <a:solidFill>
                  <a:srgbClr val="376092"/>
                </a:solidFill>
                <a:uFill>
                  <a:solidFill>
                    <a:srgbClr val="ffffff"/>
                  </a:solidFill>
                </a:uFill>
                <a:latin typeface="Cambria"/>
              </a:rPr>
              <a:t>özel entegratörlerin </a:t>
            </a:r>
            <a:r>
              <a:rPr b="0" lang="en-US" sz="2200" spc="-1" strike="noStrike">
                <a:solidFill>
                  <a:srgbClr val="595959"/>
                </a:solidFill>
                <a:uFill>
                  <a:solidFill>
                    <a:srgbClr val="ffffff"/>
                  </a:solidFill>
                </a:uFill>
                <a:latin typeface="Cambria"/>
              </a:rPr>
              <a:t>veya</a:t>
            </a:r>
            <a:r>
              <a:rPr b="1" lang="en-US" sz="2200" spc="-1" strike="noStrike">
                <a:solidFill>
                  <a:srgbClr val="376092"/>
                </a:solidFill>
                <a:uFill>
                  <a:solidFill>
                    <a:srgbClr val="ffffff"/>
                  </a:solidFill>
                </a:uFill>
                <a:latin typeface="Cambria"/>
              </a:rPr>
              <a:t> yazılım uyumluluk onayı verilen yazılım firmalarının ya da </a:t>
            </a:r>
            <a:r>
              <a:rPr b="0" lang="en-US" sz="2200" spc="-1" strike="noStrike">
                <a:solidFill>
                  <a:srgbClr val="595959"/>
                </a:solidFill>
                <a:uFill>
                  <a:solidFill>
                    <a:srgbClr val="ffffff"/>
                  </a:solidFill>
                </a:uFill>
                <a:latin typeface="Cambria"/>
              </a:rPr>
              <a:t>defter tutma hususunda 3568 sayılı Kanun hükümleri çerçevesinde yetki verilen </a:t>
            </a:r>
            <a:r>
              <a:rPr b="1" lang="en-US" sz="2200" spc="-1" strike="noStrike">
                <a:solidFill>
                  <a:srgbClr val="376092"/>
                </a:solidFill>
                <a:uFill>
                  <a:solidFill>
                    <a:srgbClr val="ffffff"/>
                  </a:solidFill>
                </a:uFill>
                <a:latin typeface="Cambria"/>
              </a:rPr>
              <a:t>meslek mensuplarının Mali Mührü ya da NES’i </a:t>
            </a:r>
            <a:r>
              <a:rPr b="0" lang="en-US" sz="2200" spc="-1" strike="noStrike">
                <a:solidFill>
                  <a:srgbClr val="595959"/>
                </a:solidFill>
                <a:uFill>
                  <a:solidFill>
                    <a:srgbClr val="ffffff"/>
                  </a:solidFill>
                </a:uFill>
                <a:latin typeface="Cambria"/>
              </a:rPr>
              <a:t>ile zaman damgalı olarak imzalanması/onaylanması ve bunlar tarafından defter ve berat dosyalarının Başkanlık sistemlerine yüklenmesi de mümkündür. </a:t>
            </a:r>
            <a:endParaRPr b="0" lang="en-US" sz="2200" spc="-1" strike="noStrike">
              <a:solidFill>
                <a:srgbClr val="000000"/>
              </a:solidFill>
              <a:uFill>
                <a:solidFill>
                  <a:srgbClr val="ffffff"/>
                </a:solidFill>
              </a:uFill>
              <a:latin typeface="Calibri"/>
            </a:endParaRPr>
          </a:p>
          <a:p>
            <a:pPr>
              <a:lnSpc>
                <a:spcPct val="100000"/>
              </a:lnSpc>
              <a:spcBef>
                <a:spcPts val="99"/>
              </a:spcBef>
            </a:pPr>
            <a:endParaRPr b="0" lang="en-US" sz="2200" spc="-1" strike="noStrike">
              <a:solidFill>
                <a:srgbClr val="000000"/>
              </a:solidFill>
              <a:uFill>
                <a:solidFill>
                  <a:srgbClr val="ffffff"/>
                </a:solidFill>
              </a:uFill>
              <a:latin typeface="Calibri"/>
            </a:endParaRPr>
          </a:p>
        </p:txBody>
      </p:sp>
    </p:spTree>
  </p:cSld>
  <p:transition spd="slow">
    <p:push dir="l"/>
  </p:transition>
</p:sld>
</file>

<file path=ppt/slides/slide9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1"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e-Defter Uygulaması (Uygulama)</a:t>
            </a:r>
            <a:endParaRPr b="0" lang="en-US" sz="3200" spc="-1" strike="noStrike">
              <a:solidFill>
                <a:srgbClr val="000000"/>
              </a:solidFill>
              <a:uFill>
                <a:solidFill>
                  <a:srgbClr val="ffffff"/>
                </a:solidFill>
              </a:uFill>
              <a:latin typeface="Calibri"/>
            </a:endParaRPr>
          </a:p>
        </p:txBody>
      </p:sp>
      <p:sp>
        <p:nvSpPr>
          <p:cNvPr id="292"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00"/>
              </a:spcBef>
              <a:buClr>
                <a:srgbClr val="376092"/>
              </a:buClr>
              <a:buFont typeface="Arial"/>
              <a:buChar char="•"/>
            </a:pPr>
            <a:r>
              <a:rPr b="1" lang="en-US" sz="2000" spc="-1" strike="noStrike">
                <a:solidFill>
                  <a:srgbClr val="376092"/>
                </a:solidFill>
                <a:uFill>
                  <a:solidFill>
                    <a:srgbClr val="ffffff"/>
                  </a:solidFill>
                </a:uFill>
                <a:latin typeface="Cambria"/>
              </a:rPr>
              <a:t>Hesap dönemi veya takvim yılı içerisinde de </a:t>
            </a:r>
            <a:r>
              <a:rPr b="0" lang="en-US" sz="2000" spc="-1" strike="noStrike">
                <a:solidFill>
                  <a:srgbClr val="595959"/>
                </a:solidFill>
                <a:uFill>
                  <a:solidFill>
                    <a:srgbClr val="ffffff"/>
                  </a:solidFill>
                </a:uFill>
                <a:latin typeface="Cambria"/>
              </a:rPr>
              <a:t>e-Defter tutmaya başlanabilir. Ancak hesap dönemi veya takvim yılı içerisinde e-Defter tutmaya başlayanlar, başladıkları tarihi izleyen </a:t>
            </a:r>
            <a:r>
              <a:rPr b="1" lang="en-US" sz="2000" spc="-1" strike="noStrike">
                <a:solidFill>
                  <a:srgbClr val="376092"/>
                </a:solidFill>
                <a:uFill>
                  <a:solidFill>
                    <a:srgbClr val="ffffff"/>
                  </a:solidFill>
                </a:uFill>
                <a:latin typeface="Cambria"/>
              </a:rPr>
              <a:t>bir aylık süre içerisinde eski defterlerine kapanış tasdiki </a:t>
            </a:r>
            <a:r>
              <a:rPr b="0" lang="en-US" sz="2000" spc="-1" strike="noStrike">
                <a:solidFill>
                  <a:srgbClr val="595959"/>
                </a:solidFill>
                <a:uFill>
                  <a:solidFill>
                    <a:srgbClr val="ffffff"/>
                  </a:solidFill>
                </a:uFill>
                <a:latin typeface="Cambria"/>
              </a:rPr>
              <a:t>yaptıracaklardır.</a:t>
            </a:r>
            <a:endParaRPr b="0" lang="en-US" sz="2000" spc="-1" strike="noStrike">
              <a:solidFill>
                <a:srgbClr val="000000"/>
              </a:solidFill>
              <a:uFill>
                <a:solidFill>
                  <a:srgbClr val="ffffff"/>
                </a:solidFill>
              </a:uFill>
              <a:latin typeface="Calibri"/>
            </a:endParaRPr>
          </a:p>
          <a:p>
            <a:pPr algn="just">
              <a:lnSpc>
                <a:spcPct val="100000"/>
              </a:lnSpc>
              <a:spcBef>
                <a:spcPts val="99"/>
              </a:spcBef>
            </a:pPr>
            <a:endParaRPr b="0" lang="en-US" sz="20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000" spc="-1" strike="noStrike">
                <a:solidFill>
                  <a:srgbClr val="595959"/>
                </a:solidFill>
                <a:uFill>
                  <a:solidFill>
                    <a:srgbClr val="ffffff"/>
                  </a:solidFill>
                </a:uFill>
                <a:latin typeface="Cambria"/>
              </a:rPr>
              <a:t>e-Defter ve berat dosyalarının e-Defter uygulamasına dâhil olan mükelleflerin </a:t>
            </a:r>
            <a:r>
              <a:rPr b="1" lang="en-US" sz="2000" spc="-1" strike="noStrike">
                <a:solidFill>
                  <a:srgbClr val="376092"/>
                </a:solidFill>
                <a:uFill>
                  <a:solidFill>
                    <a:srgbClr val="ffffff"/>
                  </a:solidFill>
                </a:uFill>
                <a:latin typeface="Cambria"/>
              </a:rPr>
              <a:t>kendilerine ait bilgi işlem sistemlerinde muhafaza edilmesi mecburidir</a:t>
            </a:r>
            <a:r>
              <a:rPr b="0" lang="en-US" sz="2000" spc="-1" strike="noStrike">
                <a:solidFill>
                  <a:srgbClr val="376092"/>
                </a:solidFill>
                <a:uFill>
                  <a:solidFill>
                    <a:srgbClr val="ffffff"/>
                  </a:solidFill>
                </a:uFill>
                <a:latin typeface="Cambria"/>
              </a:rPr>
              <a:t>. </a:t>
            </a:r>
            <a:r>
              <a:rPr b="0" lang="en-US" sz="2000" spc="-1" strike="noStrike">
                <a:solidFill>
                  <a:srgbClr val="595959"/>
                </a:solidFill>
                <a:uFill>
                  <a:solidFill>
                    <a:srgbClr val="ffffff"/>
                  </a:solidFill>
                </a:uFill>
                <a:latin typeface="Cambria"/>
              </a:rPr>
              <a:t>Üçüncü kişiler nezdinde ya da yurt dışında muhafaza işlemi, muhafaza ve ibraz </a:t>
            </a:r>
            <a:r>
              <a:rPr b="1" lang="en-US" sz="2000" spc="-1" strike="noStrike">
                <a:solidFill>
                  <a:srgbClr val="376092"/>
                </a:solidFill>
                <a:uFill>
                  <a:solidFill>
                    <a:srgbClr val="ffffff"/>
                  </a:solidFill>
                </a:uFill>
                <a:latin typeface="Cambria"/>
              </a:rPr>
              <a:t>sorumluluğunu ortadan kaldırmaz</a:t>
            </a:r>
            <a:r>
              <a:rPr b="0" lang="en-US" sz="2000" spc="-1" strike="noStrike">
                <a:solidFill>
                  <a:srgbClr val="595959"/>
                </a:solidFill>
                <a:uFill>
                  <a:solidFill>
                    <a:srgbClr val="ffffff"/>
                  </a:solidFill>
                </a:uFill>
                <a:latin typeface="Cambria"/>
              </a:rPr>
              <a:t>. Muhafaza yükümlülüğünün Türkiye Cumhuriyeti sınırları içerisinde ve Türkiye Cumhuriyeti kanunlarının geçerli olduğu yerlerde yerine getirilmesi zorunludur</a:t>
            </a:r>
            <a:r>
              <a:rPr b="0" lang="en-US" sz="2200" spc="-1" strike="noStrike">
                <a:solidFill>
                  <a:srgbClr val="595959"/>
                </a:solidFill>
                <a:uFill>
                  <a:solidFill>
                    <a:srgbClr val="ffffff"/>
                  </a:solidFill>
                </a:uFill>
                <a:latin typeface="Cambria"/>
              </a:rPr>
              <a:t>. </a:t>
            </a:r>
            <a:endParaRPr b="0" lang="en-US" sz="2200" spc="-1" strike="noStrike">
              <a:solidFill>
                <a:srgbClr val="000000"/>
              </a:solidFill>
              <a:uFill>
                <a:solidFill>
                  <a:srgbClr val="ffffff"/>
                </a:solidFill>
              </a:uFill>
              <a:latin typeface="Calibri"/>
            </a:endParaRPr>
          </a:p>
        </p:txBody>
      </p:sp>
    </p:spTree>
  </p:cSld>
  <p:transition spd="slow">
    <p:push dir="l"/>
  </p:transition>
</p:sld>
</file>

<file path=ppt/slides/slide9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3"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e-Defter Uygulaması (Uygulama)</a:t>
            </a:r>
            <a:endParaRPr b="0" lang="en-US" sz="3200" spc="-1" strike="noStrike">
              <a:solidFill>
                <a:srgbClr val="000000"/>
              </a:solidFill>
              <a:uFill>
                <a:solidFill>
                  <a:srgbClr val="ffffff"/>
                </a:solidFill>
              </a:uFill>
              <a:latin typeface="Calibri"/>
            </a:endParaRPr>
          </a:p>
        </p:txBody>
      </p:sp>
      <p:sp>
        <p:nvSpPr>
          <p:cNvPr id="294"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e-Defter dosyaları ile bunlara ilişkin berat dosyalarının </a:t>
            </a:r>
            <a:r>
              <a:rPr b="1" lang="en-US" sz="2200" spc="-1" strike="noStrike">
                <a:solidFill>
                  <a:srgbClr val="ff0000"/>
                </a:solidFill>
                <a:uFill>
                  <a:solidFill>
                    <a:srgbClr val="ffffff"/>
                  </a:solidFill>
                </a:uFill>
                <a:latin typeface="Cambria"/>
              </a:rPr>
              <a:t>ikincil </a:t>
            </a:r>
            <a:r>
              <a:rPr b="1" lang="en-US" sz="2200" spc="-1" strike="noStrike">
                <a:solidFill>
                  <a:srgbClr val="376092"/>
                </a:solidFill>
                <a:uFill>
                  <a:solidFill>
                    <a:srgbClr val="ffffff"/>
                  </a:solidFill>
                </a:uFill>
                <a:latin typeface="Cambria"/>
              </a:rPr>
              <a:t>kopyalarının</a:t>
            </a:r>
            <a:r>
              <a:rPr b="0" lang="en-US" sz="2200" spc="-1" strike="noStrike">
                <a:solidFill>
                  <a:srgbClr val="595959"/>
                </a:solidFill>
                <a:uFill>
                  <a:solidFill>
                    <a:srgbClr val="ffffff"/>
                  </a:solidFill>
                </a:uFill>
                <a:latin typeface="Cambria"/>
              </a:rPr>
              <a:t>, gizliliği ve güvenliği sağlanacak şekilde e-Defter saklama hizmeti yönünden </a:t>
            </a:r>
            <a:r>
              <a:rPr b="1" lang="en-US" sz="2200" spc="-1" strike="noStrike">
                <a:solidFill>
                  <a:srgbClr val="376092"/>
                </a:solidFill>
                <a:uFill>
                  <a:solidFill>
                    <a:srgbClr val="ffffff"/>
                  </a:solidFill>
                </a:uFill>
                <a:latin typeface="Cambria"/>
              </a:rPr>
              <a:t>teknik yeterliliğe sahip ve Başkanlıktan bu hususta izin alan özel entegratörler</a:t>
            </a:r>
            <a:r>
              <a:rPr b="0" lang="en-US" sz="2200" spc="-1" strike="noStrike">
                <a:solidFill>
                  <a:srgbClr val="595959"/>
                </a:solidFill>
                <a:uFill>
                  <a:solidFill>
                    <a:srgbClr val="ffffff"/>
                  </a:solidFill>
                </a:uFill>
                <a:latin typeface="Cambria"/>
              </a:rPr>
              <a:t>in bilgi işlem sistemlerinde ya da </a:t>
            </a:r>
            <a:r>
              <a:rPr b="1" lang="en-US" sz="2200" spc="-1" strike="noStrike">
                <a:solidFill>
                  <a:srgbClr val="376092"/>
                </a:solidFill>
                <a:uFill>
                  <a:solidFill>
                    <a:srgbClr val="ffffff"/>
                  </a:solidFill>
                </a:uFill>
                <a:latin typeface="Cambria"/>
              </a:rPr>
              <a:t>Başkanlığın</a:t>
            </a:r>
            <a:r>
              <a:rPr b="0" lang="en-US" sz="2200" spc="-1" strike="noStrike">
                <a:solidFill>
                  <a:srgbClr val="595959"/>
                </a:solidFill>
                <a:uFill>
                  <a:solidFill>
                    <a:srgbClr val="ffffff"/>
                  </a:solidFill>
                </a:uFill>
                <a:latin typeface="Cambria"/>
              </a:rPr>
              <a:t> bilgi işlem sistemlerinde </a:t>
            </a:r>
            <a:r>
              <a:rPr b="1" lang="en-US" sz="2200" spc="-1" strike="noStrike">
                <a:solidFill>
                  <a:srgbClr val="376092"/>
                </a:solidFill>
                <a:uFill>
                  <a:solidFill>
                    <a:srgbClr val="ffffff"/>
                  </a:solidFill>
                </a:uFill>
                <a:latin typeface="Cambria"/>
              </a:rPr>
              <a:t>1/1/2020</a:t>
            </a:r>
            <a:r>
              <a:rPr b="0" lang="en-US" sz="2200" spc="-1" strike="noStrike">
                <a:solidFill>
                  <a:srgbClr val="595959"/>
                </a:solidFill>
                <a:uFill>
                  <a:solidFill>
                    <a:srgbClr val="ffffff"/>
                  </a:solidFill>
                </a:uFill>
                <a:latin typeface="Cambria"/>
              </a:rPr>
              <a:t> tarihinden itibaren </a:t>
            </a:r>
            <a:r>
              <a:rPr b="1" lang="en-US" sz="2200" spc="-1" strike="noStrike">
                <a:solidFill>
                  <a:srgbClr val="376092"/>
                </a:solidFill>
                <a:uFill>
                  <a:solidFill>
                    <a:srgbClr val="ffffff"/>
                  </a:solidFill>
                </a:uFill>
                <a:latin typeface="Cambria"/>
              </a:rPr>
              <a:t>asgari 10 yıl süre </a:t>
            </a:r>
            <a:r>
              <a:rPr b="0" lang="en-US" sz="2200" spc="-1" strike="noStrike">
                <a:solidFill>
                  <a:srgbClr val="595959"/>
                </a:solidFill>
                <a:uFill>
                  <a:solidFill>
                    <a:srgbClr val="ffffff"/>
                  </a:solidFill>
                </a:uFill>
                <a:latin typeface="Cambria"/>
              </a:rPr>
              <a:t>ile muhafaza edilmesi zorunludur. </a:t>
            </a:r>
            <a:r>
              <a:rPr b="0" lang="en-US" sz="2200" spc="-1" strike="noStrike">
                <a:solidFill>
                  <a:srgbClr val="ff0000"/>
                </a:solidFill>
                <a:uFill>
                  <a:solidFill>
                    <a:srgbClr val="ffffff"/>
                  </a:solidFill>
                </a:uFill>
                <a:latin typeface="Cambria"/>
              </a:rPr>
              <a:t>Ocak/2020 defterleri için süreç başlayacaktır. Önceki dönemler için zorunluluk yoktur.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Söz konusu saklamaya ilişkin hususlar edefter.gov.tr  adresinde yayımlanan “e-Defter Saklama Kılavuzu”nda açıklanır. </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376092"/>
              </a:buClr>
              <a:buFont typeface="Arial"/>
              <a:buChar char="•"/>
            </a:pPr>
            <a:r>
              <a:rPr b="1" lang="en-US" sz="2200" spc="-1" strike="noStrike">
                <a:solidFill>
                  <a:srgbClr val="376092"/>
                </a:solidFill>
                <a:uFill>
                  <a:solidFill>
                    <a:srgbClr val="ffffff"/>
                  </a:solidFill>
                </a:uFill>
                <a:latin typeface="Cambria"/>
              </a:rPr>
              <a:t>İkincil kopyaların saklanması</a:t>
            </a:r>
            <a:r>
              <a:rPr b="0" lang="en-US" sz="2200" spc="-1" strike="noStrike">
                <a:solidFill>
                  <a:srgbClr val="595959"/>
                </a:solidFill>
                <a:uFill>
                  <a:solidFill>
                    <a:srgbClr val="ffffff"/>
                  </a:solidFill>
                </a:uFill>
                <a:latin typeface="Cambria"/>
              </a:rPr>
              <a:t>, mükelleflerin e-Defter ve beratların dosyalarının </a:t>
            </a:r>
            <a:r>
              <a:rPr b="1" lang="en-US" sz="2200" spc="-1" strike="noStrike">
                <a:solidFill>
                  <a:srgbClr val="376092"/>
                </a:solidFill>
                <a:uFill>
                  <a:solidFill>
                    <a:srgbClr val="ffffff"/>
                  </a:solidFill>
                </a:uFill>
                <a:latin typeface="Cambria"/>
              </a:rPr>
              <a:t>muhafaza ve ibraz ödevlerini ortadan kaldırmaz</a:t>
            </a:r>
            <a:r>
              <a:rPr b="0" lang="en-US" sz="2200" spc="-1" strike="noStrike">
                <a:solidFill>
                  <a:srgbClr val="595959"/>
                </a:solidFill>
                <a:uFill>
                  <a:solidFill>
                    <a:srgbClr val="ffffff"/>
                  </a:solidFill>
                </a:uFill>
                <a:latin typeface="Cambria"/>
              </a:rPr>
              <a:t>.</a:t>
            </a:r>
            <a:endParaRPr b="0" lang="en-US" sz="2200" spc="-1" strike="noStrike">
              <a:solidFill>
                <a:srgbClr val="000000"/>
              </a:solidFill>
              <a:uFill>
                <a:solidFill>
                  <a:srgbClr val="ffffff"/>
                </a:solidFill>
              </a:uFill>
              <a:latin typeface="Calibri"/>
            </a:endParaRPr>
          </a:p>
        </p:txBody>
      </p:sp>
    </p:spTree>
  </p:cSld>
  <p:transition spd="slow">
    <p:push dir="l"/>
  </p:transition>
</p:sld>
</file>

<file path=ppt/slides/slide9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5"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e-Defter Uygulaması (Uygulama)</a:t>
            </a:r>
            <a:endParaRPr b="0" lang="en-US" sz="3200" spc="-1" strike="noStrike">
              <a:solidFill>
                <a:srgbClr val="000000"/>
              </a:solidFill>
              <a:uFill>
                <a:solidFill>
                  <a:srgbClr val="ffffff"/>
                </a:solidFill>
              </a:uFill>
              <a:latin typeface="Calibri"/>
            </a:endParaRPr>
          </a:p>
        </p:txBody>
      </p:sp>
      <p:sp>
        <p:nvSpPr>
          <p:cNvPr id="296"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İlgili mükellef tarafından e-Defter dosyaları ile beratlarının yazılı talebe rağmen yetkili makamlara </a:t>
            </a:r>
            <a:r>
              <a:rPr b="1" lang="en-US" sz="2200" spc="-1" strike="noStrike">
                <a:solidFill>
                  <a:srgbClr val="376092"/>
                </a:solidFill>
                <a:uFill>
                  <a:solidFill>
                    <a:srgbClr val="ffffff"/>
                  </a:solidFill>
                </a:uFill>
                <a:latin typeface="Cambria"/>
              </a:rPr>
              <a:t>ibraz edilmediğinin </a:t>
            </a:r>
            <a:r>
              <a:rPr b="0" lang="en-US" sz="2200" spc="-1" strike="noStrike">
                <a:solidFill>
                  <a:srgbClr val="595959"/>
                </a:solidFill>
                <a:uFill>
                  <a:solidFill>
                    <a:srgbClr val="ffffff"/>
                  </a:solidFill>
                </a:uFill>
                <a:latin typeface="Cambria"/>
              </a:rPr>
              <a:t>veya </a:t>
            </a:r>
            <a:r>
              <a:rPr b="1" lang="en-US" sz="2200" spc="-1" strike="noStrike">
                <a:solidFill>
                  <a:srgbClr val="376092"/>
                </a:solidFill>
                <a:uFill>
                  <a:solidFill>
                    <a:srgbClr val="ffffff"/>
                  </a:solidFill>
                </a:uFill>
                <a:latin typeface="Cambria"/>
              </a:rPr>
              <a:t>edilemediğinin tevsikini müteakip</a:t>
            </a:r>
            <a:r>
              <a:rPr b="0" lang="en-US" sz="2200" spc="-1" strike="noStrike">
                <a:solidFill>
                  <a:srgbClr val="595959"/>
                </a:solidFill>
                <a:uFill>
                  <a:solidFill>
                    <a:srgbClr val="ffffff"/>
                  </a:solidFill>
                </a:uFill>
                <a:latin typeface="Cambria"/>
              </a:rPr>
              <a:t>, saklama hizmetini veren </a:t>
            </a:r>
            <a:r>
              <a:rPr b="1" lang="en-US" sz="2200" spc="-1" strike="noStrike">
                <a:solidFill>
                  <a:srgbClr val="376092"/>
                </a:solidFill>
                <a:uFill>
                  <a:solidFill>
                    <a:srgbClr val="ffffff"/>
                  </a:solidFill>
                </a:uFill>
                <a:latin typeface="Cambria"/>
              </a:rPr>
              <a:t>özel</a:t>
            </a:r>
            <a:r>
              <a:rPr b="1" lang="en-US" sz="2200" spc="-1" strike="noStrike">
                <a:solidFill>
                  <a:srgbClr val="595959"/>
                </a:solidFill>
                <a:uFill>
                  <a:solidFill>
                    <a:srgbClr val="ffffff"/>
                  </a:solidFill>
                </a:uFill>
                <a:latin typeface="Cambria"/>
              </a:rPr>
              <a:t> </a:t>
            </a:r>
            <a:r>
              <a:rPr b="1" lang="en-US" sz="2200" spc="-1" strike="noStrike">
                <a:solidFill>
                  <a:srgbClr val="376092"/>
                </a:solidFill>
                <a:uFill>
                  <a:solidFill>
                    <a:srgbClr val="ffffff"/>
                  </a:solidFill>
                </a:uFill>
                <a:latin typeface="Cambria"/>
              </a:rPr>
              <a:t>entegratörden Başkanlık aracılığı ile </a:t>
            </a:r>
            <a:r>
              <a:rPr b="0" lang="en-US" sz="2200" spc="-1" strike="noStrike">
                <a:solidFill>
                  <a:srgbClr val="595959"/>
                </a:solidFill>
                <a:uFill>
                  <a:solidFill>
                    <a:srgbClr val="ffffff"/>
                  </a:solidFill>
                </a:uFill>
                <a:latin typeface="Cambria"/>
              </a:rPr>
              <a:t>ya da muhafaza işleminin Başkanlık sistemlerinde yapılması halinde ise </a:t>
            </a:r>
            <a:r>
              <a:rPr b="1" lang="en-US" sz="2200" spc="-1" strike="noStrike">
                <a:solidFill>
                  <a:srgbClr val="376092"/>
                </a:solidFill>
                <a:uFill>
                  <a:solidFill>
                    <a:srgbClr val="ffffff"/>
                  </a:solidFill>
                </a:uFill>
                <a:latin typeface="Cambria"/>
              </a:rPr>
              <a:t>Başkanlıktan, resmi yazılı talep</a:t>
            </a:r>
            <a:r>
              <a:rPr b="0" lang="en-US" sz="2200" spc="-1" strike="noStrike">
                <a:solidFill>
                  <a:srgbClr val="595959"/>
                </a:solidFill>
                <a:uFill>
                  <a:solidFill>
                    <a:srgbClr val="ffffff"/>
                  </a:solidFill>
                </a:uFill>
                <a:latin typeface="Cambria"/>
              </a:rPr>
              <a:t>te bulunularak ilgili e-Defter ve berat dosyalarının ikincil kopyalarının ibrazı istenebilecektir.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e-Defter ve berat dosyalarının saklama hizmeti verme konusunda Başkanlıktan izin alan özel entegratörlerin listesi edefter.gov.tr  adresinde Başkanlık tarafından yayımlanır.</a:t>
            </a:r>
            <a:endParaRPr b="0" lang="en-US" sz="2200" spc="-1" strike="noStrike">
              <a:solidFill>
                <a:srgbClr val="000000"/>
              </a:solidFill>
              <a:uFill>
                <a:solidFill>
                  <a:srgbClr val="ffffff"/>
                </a:solidFill>
              </a:uFill>
              <a:latin typeface="Calibri"/>
            </a:endParaRPr>
          </a:p>
        </p:txBody>
      </p:sp>
    </p:spTree>
  </p:cSld>
  <p:transition spd="slow">
    <p:push dir="l"/>
  </p:transition>
</p:sld>
</file>

<file path=ppt/slides/slide9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7"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e-Defter Uygulaması (Sorumluluk ve ceza)</a:t>
            </a:r>
            <a:endParaRPr b="0" lang="en-US" sz="3200" spc="-1" strike="noStrike">
              <a:solidFill>
                <a:srgbClr val="000000"/>
              </a:solidFill>
              <a:uFill>
                <a:solidFill>
                  <a:srgbClr val="ffffff"/>
                </a:solidFill>
              </a:uFill>
              <a:latin typeface="Calibri"/>
            </a:endParaRPr>
          </a:p>
        </p:txBody>
      </p:sp>
      <p:sp>
        <p:nvSpPr>
          <p:cNvPr id="298"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e-Defter oluşturulurken, Tebliğde belirtilmeyen hususlarda </a:t>
            </a:r>
            <a:r>
              <a:rPr b="1" lang="en-US" sz="2200" spc="-1" strike="noStrike">
                <a:solidFill>
                  <a:srgbClr val="376092"/>
                </a:solidFill>
                <a:uFill>
                  <a:solidFill>
                    <a:srgbClr val="ffffff"/>
                  </a:solidFill>
                </a:uFill>
                <a:latin typeface="Cambria"/>
              </a:rPr>
              <a:t>süreler başta olmak üzere Vergi Usul Kanunu ve Türk Ticaret Kanununda yer alan hükümlere uyulması</a:t>
            </a:r>
            <a:r>
              <a:rPr b="0" lang="en-US" sz="2200" spc="-1" strike="noStrike">
                <a:solidFill>
                  <a:srgbClr val="376092"/>
                </a:solidFill>
                <a:uFill>
                  <a:solidFill>
                    <a:srgbClr val="ffffff"/>
                  </a:solidFill>
                </a:uFill>
                <a:latin typeface="Cambria"/>
              </a:rPr>
              <a:t> </a:t>
            </a:r>
            <a:r>
              <a:rPr b="0" lang="en-US" sz="2200" spc="-1" strike="noStrike">
                <a:solidFill>
                  <a:srgbClr val="595959"/>
                </a:solidFill>
                <a:uFill>
                  <a:solidFill>
                    <a:srgbClr val="ffffff"/>
                  </a:solidFill>
                </a:uFill>
                <a:latin typeface="Cambria"/>
              </a:rPr>
              <a:t>zorunludur.</a:t>
            </a:r>
            <a:endParaRPr b="0" lang="en-US" sz="2200" spc="-1" strike="noStrike">
              <a:solidFill>
                <a:srgbClr val="000000"/>
              </a:solidFill>
              <a:uFill>
                <a:solidFill>
                  <a:srgbClr val="ffffff"/>
                </a:solidFill>
              </a:uFill>
              <a:latin typeface="Calibri"/>
            </a:endParaRPr>
          </a:p>
          <a:p>
            <a:pPr algn="just">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Belirlenen usul ve esaslara aykırı biçimde e-Defter oluşturan veya oluşturdukları e-Defterleri ve bunlarla ilişkili berat dosyaları ile muhasebe fişlerini yetkili makamların isteği üzerine ibraz etmeyenler hakkında, </a:t>
            </a:r>
            <a:r>
              <a:rPr b="1" lang="en-US" sz="2200" spc="-1" strike="noStrike">
                <a:solidFill>
                  <a:srgbClr val="376092"/>
                </a:solidFill>
                <a:uFill>
                  <a:solidFill>
                    <a:srgbClr val="ffffff"/>
                  </a:solidFill>
                </a:uFill>
                <a:latin typeface="Cambria"/>
              </a:rPr>
              <a:t>işledikleri fiile göre Vergi Usul Kanununun ve Türk Ticaret Kanununun ilgili hükümleri uygulanır</a:t>
            </a:r>
            <a:r>
              <a:rPr b="0" lang="en-US" sz="2200" spc="-1" strike="noStrike">
                <a:solidFill>
                  <a:srgbClr val="595959"/>
                </a:solidFill>
                <a:uFill>
                  <a:solidFill>
                    <a:srgbClr val="ffffff"/>
                  </a:solidFill>
                </a:uFill>
                <a:latin typeface="Cambria"/>
              </a:rPr>
              <a:t>.</a:t>
            </a:r>
            <a:endParaRPr b="0" lang="en-US" sz="2200" spc="-1" strike="noStrike">
              <a:solidFill>
                <a:srgbClr val="000000"/>
              </a:solidFill>
              <a:uFill>
                <a:solidFill>
                  <a:srgbClr val="ffffff"/>
                </a:solidFill>
              </a:uFill>
              <a:latin typeface="Calibri"/>
            </a:endParaRPr>
          </a:p>
        </p:txBody>
      </p:sp>
    </p:spTree>
  </p:cSld>
  <p:transition spd="slow">
    <p:push dir="l"/>
  </p:transition>
</p:sld>
</file>

<file path=ppt/slides/slide9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9" name="TextShape 1"/>
          <p:cNvSpPr txBox="1"/>
          <p:nvPr/>
        </p:nvSpPr>
        <p:spPr>
          <a:xfrm>
            <a:off x="448920" y="92880"/>
            <a:ext cx="8618400" cy="763200"/>
          </a:xfrm>
          <a:prstGeom prst="rect">
            <a:avLst/>
          </a:prstGeom>
          <a:noFill/>
          <a:ln>
            <a:noFill/>
          </a:ln>
        </p:spPr>
        <p:txBody>
          <a:bodyPr anchor="ctr"/>
          <a:p>
            <a:pPr>
              <a:lnSpc>
                <a:spcPct val="100000"/>
              </a:lnSpc>
            </a:pPr>
            <a:r>
              <a:rPr b="1" lang="en-US" sz="3200" spc="-1" strike="noStrike">
                <a:solidFill>
                  <a:srgbClr val="002060"/>
                </a:solidFill>
                <a:uFill>
                  <a:solidFill>
                    <a:srgbClr val="ffffff"/>
                  </a:solidFill>
                </a:uFill>
                <a:latin typeface="Cambria"/>
              </a:rPr>
              <a:t>e-Defter Uygulaması (Diğer hususlar)</a:t>
            </a:r>
            <a:endParaRPr b="0" lang="en-US" sz="3200" spc="-1" strike="noStrike">
              <a:solidFill>
                <a:srgbClr val="000000"/>
              </a:solidFill>
              <a:uFill>
                <a:solidFill>
                  <a:srgbClr val="ffffff"/>
                </a:solidFill>
              </a:uFill>
              <a:latin typeface="Calibri"/>
            </a:endParaRPr>
          </a:p>
        </p:txBody>
      </p:sp>
      <p:sp>
        <p:nvSpPr>
          <p:cNvPr id="300" name="TextShape 2"/>
          <p:cNvSpPr txBox="1"/>
          <p:nvPr/>
        </p:nvSpPr>
        <p:spPr>
          <a:xfrm>
            <a:off x="448920" y="1091160"/>
            <a:ext cx="8245800" cy="3796200"/>
          </a:xfrm>
          <a:prstGeom prst="rect">
            <a:avLst/>
          </a:prstGeom>
          <a:noFill/>
          <a:ln>
            <a:noFill/>
          </a:ln>
        </p:spPr>
        <p:txBody>
          <a:bodyPr/>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a:t>
            </a:r>
            <a:r>
              <a:rPr b="0" lang="en-US" sz="2200" spc="-1" strike="noStrike">
                <a:solidFill>
                  <a:srgbClr val="595959"/>
                </a:solidFill>
                <a:uFill>
                  <a:solidFill>
                    <a:srgbClr val="ffffff"/>
                  </a:solidFill>
                </a:uFill>
                <a:latin typeface="Cambria"/>
              </a:rPr>
              <a:t>Mücbir Sebep” halleri nedeniyle e-Defter veya beratlarına ait kayıtlarının </a:t>
            </a:r>
            <a:r>
              <a:rPr b="1" lang="en-US" sz="2200" spc="-1" strike="noStrike">
                <a:solidFill>
                  <a:srgbClr val="376092"/>
                </a:solidFill>
                <a:uFill>
                  <a:solidFill>
                    <a:srgbClr val="ffffff"/>
                  </a:solidFill>
                </a:uFill>
                <a:latin typeface="Cambria"/>
              </a:rPr>
              <a:t>bozulması, silinmesi, zarar görmesi veya işlem görememesi </a:t>
            </a:r>
            <a:r>
              <a:rPr b="0" lang="en-US" sz="2200" spc="-1" strike="noStrike">
                <a:solidFill>
                  <a:srgbClr val="595959"/>
                </a:solidFill>
                <a:uFill>
                  <a:solidFill>
                    <a:srgbClr val="ffffff"/>
                  </a:solidFill>
                </a:uFill>
                <a:latin typeface="Cambria"/>
              </a:rPr>
              <a:t>ve e-Defter ve berat dosyalarının muhafaza edildiği e-Defter saklama hizmeti veren özel entegratör kuruluşlardan veya Başkanlıktan ikincil örneklerinin temin edilemediği hallerde, söz konusu durumların öğrenilmesinden itibaren tevsik edici bilgi ve belgeleri ile birlikte </a:t>
            </a:r>
            <a:r>
              <a:rPr b="1" lang="en-US" sz="2200" spc="-1" strike="noStrike">
                <a:solidFill>
                  <a:srgbClr val="376092"/>
                </a:solidFill>
                <a:uFill>
                  <a:solidFill>
                    <a:srgbClr val="ffffff"/>
                  </a:solidFill>
                </a:uFill>
                <a:latin typeface="Cambria"/>
              </a:rPr>
              <a:t>15 gün </a:t>
            </a:r>
            <a:r>
              <a:rPr b="0" lang="en-US" sz="2200" spc="-1" strike="noStrike">
                <a:solidFill>
                  <a:srgbClr val="595959"/>
                </a:solidFill>
                <a:uFill>
                  <a:solidFill>
                    <a:srgbClr val="ffffff"/>
                  </a:solidFill>
                </a:uFill>
                <a:latin typeface="Cambria"/>
              </a:rPr>
              <a:t>içinde </a:t>
            </a:r>
            <a:r>
              <a:rPr b="1" lang="en-US" sz="2200" spc="-1" strike="noStrike">
                <a:solidFill>
                  <a:srgbClr val="376092"/>
                </a:solidFill>
                <a:uFill>
                  <a:solidFill>
                    <a:srgbClr val="ffffff"/>
                  </a:solidFill>
                </a:uFill>
                <a:latin typeface="Cambria"/>
              </a:rPr>
              <a:t>ticari işletmesinin bulunduğu yetkili mahkemesi</a:t>
            </a:r>
            <a:r>
              <a:rPr b="0" lang="en-US" sz="2200" spc="-1" strike="noStrike">
                <a:solidFill>
                  <a:srgbClr val="595959"/>
                </a:solidFill>
                <a:uFill>
                  <a:solidFill>
                    <a:srgbClr val="ffffff"/>
                  </a:solidFill>
                </a:uFill>
                <a:latin typeface="Cambria"/>
              </a:rPr>
              <a:t>ne başvurarak kendisine bir </a:t>
            </a:r>
            <a:r>
              <a:rPr b="1" lang="en-US" sz="2200" spc="-1" strike="noStrike">
                <a:solidFill>
                  <a:srgbClr val="376092"/>
                </a:solidFill>
                <a:uFill>
                  <a:solidFill>
                    <a:srgbClr val="ffffff"/>
                  </a:solidFill>
                </a:uFill>
                <a:latin typeface="Cambria"/>
              </a:rPr>
              <a:t>zayi belgesi </a:t>
            </a:r>
            <a:r>
              <a:rPr b="0" lang="en-US" sz="2200" spc="-1" strike="noStrike">
                <a:solidFill>
                  <a:srgbClr val="595959"/>
                </a:solidFill>
                <a:uFill>
                  <a:solidFill>
                    <a:srgbClr val="ffffff"/>
                  </a:solidFill>
                </a:uFill>
                <a:latin typeface="Cambria"/>
              </a:rPr>
              <a:t>verilmesini istemelidir. </a:t>
            </a:r>
            <a:endParaRPr b="0" lang="en-US" sz="2200" spc="-1" strike="noStrike">
              <a:solidFill>
                <a:srgbClr val="000000"/>
              </a:solidFill>
              <a:uFill>
                <a:solidFill>
                  <a:srgbClr val="ffffff"/>
                </a:solidFill>
              </a:uFill>
              <a:latin typeface="Calibri"/>
            </a:endParaRPr>
          </a:p>
          <a:p>
            <a:pPr>
              <a:lnSpc>
                <a:spcPct val="100000"/>
              </a:lnSpc>
              <a:spcBef>
                <a:spcPts val="99"/>
              </a:spcBef>
            </a:pPr>
            <a:endParaRPr b="0" lang="en-US" sz="2200" spc="-1" strike="noStrike">
              <a:solidFill>
                <a:srgbClr val="000000"/>
              </a:solidFill>
              <a:uFill>
                <a:solidFill>
                  <a:srgbClr val="ffffff"/>
                </a:solidFill>
              </a:uFill>
              <a:latin typeface="Calibri"/>
            </a:endParaRPr>
          </a:p>
          <a:p>
            <a:pPr marL="343080" indent="-342720" algn="just">
              <a:lnSpc>
                <a:spcPct val="100000"/>
              </a:lnSpc>
              <a:spcBef>
                <a:spcPts val="439"/>
              </a:spcBef>
              <a:buClr>
                <a:srgbClr val="595959"/>
              </a:buClr>
              <a:buFont typeface="Arial"/>
              <a:buChar char="•"/>
            </a:pPr>
            <a:r>
              <a:rPr b="0" lang="en-US" sz="2200" spc="-1" strike="noStrike">
                <a:solidFill>
                  <a:srgbClr val="595959"/>
                </a:solidFill>
                <a:uFill>
                  <a:solidFill>
                    <a:srgbClr val="ffffff"/>
                  </a:solidFill>
                </a:uFill>
                <a:latin typeface="Cambria"/>
              </a:rPr>
              <a:t>Mahkemeden zayi belgesinin temin edilmesini müteakip, </a:t>
            </a:r>
            <a:r>
              <a:rPr b="1" lang="en-US" sz="2200" spc="-1" strike="noStrike">
                <a:solidFill>
                  <a:srgbClr val="376092"/>
                </a:solidFill>
                <a:uFill>
                  <a:solidFill>
                    <a:srgbClr val="ffffff"/>
                  </a:solidFill>
                </a:uFill>
                <a:latin typeface="Cambria"/>
              </a:rPr>
              <a:t>zayi belgesi ile birlikte durumun Başkanlığa yazılı olarak bildirilmesi </a:t>
            </a:r>
            <a:r>
              <a:rPr b="0" lang="en-US" sz="2200" spc="-1" strike="noStrike">
                <a:solidFill>
                  <a:srgbClr val="595959"/>
                </a:solidFill>
                <a:uFill>
                  <a:solidFill>
                    <a:srgbClr val="ffffff"/>
                  </a:solidFill>
                </a:uFill>
                <a:latin typeface="Cambria"/>
              </a:rPr>
              <a:t>ve Başkanlık tarafından istenilen bilgi ve belgelerin ibraz edilmesi halinde, mükelleflerin zayi olan e-Defter kayıtlarının </a:t>
            </a:r>
            <a:r>
              <a:rPr b="1" lang="en-US" sz="2200" spc="-1" strike="noStrike">
                <a:solidFill>
                  <a:srgbClr val="376092"/>
                </a:solidFill>
                <a:uFill>
                  <a:solidFill>
                    <a:srgbClr val="ffffff"/>
                  </a:solidFill>
                </a:uFill>
                <a:latin typeface="Cambria"/>
              </a:rPr>
              <a:t>yeniden oluşturulması </a:t>
            </a:r>
            <a:r>
              <a:rPr b="0" lang="en-US" sz="2200" spc="-1" strike="noStrike">
                <a:solidFill>
                  <a:srgbClr val="595959"/>
                </a:solidFill>
                <a:uFill>
                  <a:solidFill>
                    <a:srgbClr val="ffffff"/>
                  </a:solidFill>
                </a:uFill>
                <a:latin typeface="Cambria"/>
              </a:rPr>
              <a:t>ve bunlara ait yeni oluşturulan e-Defter ve berat dosyalarının e-Defter uygulaması aracılığı ile Başkanlık sistemine </a:t>
            </a:r>
            <a:r>
              <a:rPr b="1" lang="en-US" sz="2200" spc="-1" strike="noStrike">
                <a:solidFill>
                  <a:srgbClr val="376092"/>
                </a:solidFill>
                <a:uFill>
                  <a:solidFill>
                    <a:srgbClr val="ffffff"/>
                  </a:solidFill>
                </a:uFill>
                <a:latin typeface="Cambria"/>
              </a:rPr>
              <a:t>yeniden yüklenmesi </a:t>
            </a:r>
            <a:r>
              <a:rPr b="0" lang="en-US" sz="2200" spc="-1" strike="noStrike">
                <a:solidFill>
                  <a:srgbClr val="595959"/>
                </a:solidFill>
                <a:uFill>
                  <a:solidFill>
                    <a:srgbClr val="ffffff"/>
                  </a:solidFill>
                </a:uFill>
                <a:latin typeface="Cambria"/>
              </a:rPr>
              <a:t>için Başkanlık tarafından yazılı izin verilir.</a:t>
            </a:r>
            <a:endParaRPr b="0" lang="en-US" sz="2200" spc="-1" strike="noStrike">
              <a:solidFill>
                <a:srgbClr val="000000"/>
              </a:solidFill>
              <a:uFill>
                <a:solidFill>
                  <a:srgbClr val="ffffff"/>
                </a:solidFill>
              </a:uFill>
              <a:latin typeface="Calibri"/>
            </a:endParaRPr>
          </a:p>
        </p:txBody>
      </p:sp>
    </p:spTree>
  </p:cSld>
  <p:transition spd="slow">
    <p:push dir="l"/>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TM03457496[[fn=Paralaks]]</Template>
  <TotalTime>0</TotalTime>
  <Application>LibreOffice/5.2.6.2$Linux_x86 LibreOffice_project/20m0$Build-2</Application>
  <Words>7678</Words>
  <Paragraphs>570</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2017-08-01T15:40:51Z</dcterms:created>
  <dc:creator/>
  <dc:description/>
  <dc:language>tr-TR</dc:language>
  <cp:lastModifiedBy/>
  <dcterms:modified xsi:type="dcterms:W3CDTF">2019-12-03T09:57:26Z</dcterms:modified>
  <cp:revision>1</cp:revision>
  <dc:subject/>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34</vt:i4>
  </property>
  <property fmtid="{D5CDD505-2E9C-101B-9397-08002B2CF9AE}" pid="8" name="PresentationFormat">
    <vt:lpwstr>Ekran Gösterisi (16:9)</vt:lpwstr>
  </property>
  <property fmtid="{D5CDD505-2E9C-101B-9397-08002B2CF9AE}" pid="9" name="ScaleCrop">
    <vt:bool>0</vt:bool>
  </property>
  <property fmtid="{D5CDD505-2E9C-101B-9397-08002B2CF9AE}" pid="10" name="ShareDoc">
    <vt:bool>0</vt:bool>
  </property>
  <property fmtid="{D5CDD505-2E9C-101B-9397-08002B2CF9AE}" pid="11" name="Slides">
    <vt:i4>108</vt:i4>
  </property>
</Properties>
</file>